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434709"/>
            <a:ext cx="7477601" cy="1666399"/>
          </a:xfrm>
          <a:prstGeom prst="rect">
            <a:avLst/>
          </a:prstGeom>
          <a:noFill/>
          <a:ln/>
        </p:spPr>
        <p:txBody>
          <a:bodyPr wrap="square" rtlCol="0" anchor="t"/>
          <a:lstStyle/>
          <a:p>
            <a:pPr indent="0" marL="0">
              <a:lnSpc>
                <a:spcPts val="6561"/>
              </a:lnSpc>
              <a:buNone/>
            </a:pPr>
            <a:r>
              <a:rPr lang="en-US" sz="5249" b="1" spc="-157" kern="0" dirty="0">
                <a:solidFill>
                  <a:srgbClr val="FFFFFF"/>
                </a:solidFill>
                <a:latin typeface="Inter" pitchFamily="34" charset="0"/>
                <a:ea typeface="Inter" pitchFamily="34" charset="-122"/>
                <a:cs typeface="Inter" pitchFamily="34" charset="-120"/>
              </a:rPr>
              <a:t>Introduction to Web Development</a:t>
            </a:r>
            <a:endParaRPr lang="en-US" sz="5249" dirty="0"/>
          </a:p>
        </p:txBody>
      </p:sp>
      <p:sp>
        <p:nvSpPr>
          <p:cNvPr id="6" name="Text 3"/>
          <p:cNvSpPr/>
          <p:nvPr/>
        </p:nvSpPr>
        <p:spPr>
          <a:xfrm>
            <a:off x="833199" y="4434364"/>
            <a:ext cx="7477601"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Discover the fascinating world of creating websites with HTML, CSS, and JavaScript. Learn how to bring your ideas to life on the web.</a:t>
            </a:r>
            <a:endParaRPr lang="en-US" sz="1750" dirty="0"/>
          </a:p>
        </p:txBody>
      </p:sp>
      <p:sp>
        <p:nvSpPr>
          <p:cNvPr id="7" name="Shape 4"/>
          <p:cNvSpPr/>
          <p:nvPr/>
        </p:nvSpPr>
        <p:spPr>
          <a:xfrm>
            <a:off x="833199" y="5395079"/>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402699"/>
            <a:ext cx="340162" cy="340162"/>
          </a:xfrm>
          <a:prstGeom prst="rect">
            <a:avLst/>
          </a:prstGeom>
        </p:spPr>
      </p:pic>
      <p:sp>
        <p:nvSpPr>
          <p:cNvPr id="9" name="Text 5"/>
          <p:cNvSpPr/>
          <p:nvPr/>
        </p:nvSpPr>
        <p:spPr>
          <a:xfrm>
            <a:off x="1299686" y="5400556"/>
            <a:ext cx="2040969" cy="388858"/>
          </a:xfrm>
          <a:prstGeom prst="rect">
            <a:avLst/>
          </a:prstGeom>
          <a:noFill/>
          <a:ln/>
        </p:spPr>
        <p:txBody>
          <a:bodyPr wrap="none" rtlCol="0" anchor="t"/>
          <a:lstStyle/>
          <a:p>
            <a:pPr algn="l" indent="0" marL="0">
              <a:lnSpc>
                <a:spcPts val="3062"/>
              </a:lnSpc>
              <a:buNone/>
            </a:pPr>
            <a:r>
              <a:rPr lang="en-US" sz="2187" b="1" spc="-35" kern="0" dirty="0">
                <a:solidFill>
                  <a:srgbClr val="E5E0DF"/>
                </a:solidFill>
                <a:latin typeface="Inter" pitchFamily="34" charset="0"/>
                <a:ea typeface="Inter" pitchFamily="34" charset="-122"/>
                <a:cs typeface="Inter" pitchFamily="34" charset="-120"/>
              </a:rPr>
              <a:t>by Mohit Kumar</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694134"/>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VS Code: The Perfect Web Development IDE</a:t>
            </a:r>
            <a:endParaRPr lang="en-US" sz="4374" dirty="0"/>
          </a:p>
        </p:txBody>
      </p:sp>
      <p:pic>
        <p:nvPicPr>
          <p:cNvPr id="5" name="Image 0" descr="preencoded.png">    </p:cNvPr>
          <p:cNvPicPr>
            <a:picLocks noChangeAspect="1"/>
          </p:cNvPicPr>
          <p:nvPr/>
        </p:nvPicPr>
        <p:blipFill>
          <a:blip r:embed="rId1"/>
          <a:stretch>
            <a:fillRect/>
          </a:stretch>
        </p:blipFill>
        <p:spPr>
          <a:xfrm>
            <a:off x="2037993" y="2527221"/>
            <a:ext cx="3295888" cy="2036921"/>
          </a:xfrm>
          <a:prstGeom prst="rect">
            <a:avLst/>
          </a:prstGeom>
        </p:spPr>
      </p:pic>
      <p:sp>
        <p:nvSpPr>
          <p:cNvPr id="6" name="Text 3"/>
          <p:cNvSpPr/>
          <p:nvPr/>
        </p:nvSpPr>
        <p:spPr>
          <a:xfrm>
            <a:off x="2037993" y="4841796"/>
            <a:ext cx="2226826"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Intuitive Interface</a:t>
            </a:r>
            <a:endParaRPr lang="en-US" sz="2187" dirty="0"/>
          </a:p>
        </p:txBody>
      </p:sp>
      <p:sp>
        <p:nvSpPr>
          <p:cNvPr id="7" name="Text 4"/>
          <p:cNvSpPr/>
          <p:nvPr/>
        </p:nvSpPr>
        <p:spPr>
          <a:xfrm>
            <a:off x="2037993" y="5411152"/>
            <a:ext cx="3295888"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Experience a clean and user-friendly interface that enhances productivity with VS Code's customizable layout and extensive plugin ecosystem.</a:t>
            </a:r>
            <a:endParaRPr lang="en-US" sz="1750" dirty="0"/>
          </a:p>
        </p:txBody>
      </p:sp>
      <p:pic>
        <p:nvPicPr>
          <p:cNvPr id="8" name="Image 1" descr="preencoded.png">    </p:cNvPr>
          <p:cNvPicPr>
            <a:picLocks noChangeAspect="1"/>
          </p:cNvPicPr>
          <p:nvPr/>
        </p:nvPicPr>
        <p:blipFill>
          <a:blip r:embed="rId2"/>
          <a:stretch>
            <a:fillRect/>
          </a:stretch>
        </p:blipFill>
        <p:spPr>
          <a:xfrm>
            <a:off x="5667137" y="2527221"/>
            <a:ext cx="3296007" cy="2037040"/>
          </a:xfrm>
          <a:prstGeom prst="rect">
            <a:avLst/>
          </a:prstGeom>
        </p:spPr>
      </p:pic>
      <p:sp>
        <p:nvSpPr>
          <p:cNvPr id="9" name="Text 5"/>
          <p:cNvSpPr/>
          <p:nvPr/>
        </p:nvSpPr>
        <p:spPr>
          <a:xfrm>
            <a:off x="5667137" y="4841915"/>
            <a:ext cx="3296007" cy="694373"/>
          </a:xfrm>
          <a:prstGeom prst="rect">
            <a:avLst/>
          </a:prstGeom>
          <a:noFill/>
          <a:ln/>
        </p:spPr>
        <p:txBody>
          <a:bodyPr wrap="squar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Powerful Coding Features</a:t>
            </a:r>
            <a:endParaRPr lang="en-US" sz="2187" dirty="0"/>
          </a:p>
        </p:txBody>
      </p:sp>
      <p:sp>
        <p:nvSpPr>
          <p:cNvPr id="10" name="Text 6"/>
          <p:cNvSpPr/>
          <p:nvPr/>
        </p:nvSpPr>
        <p:spPr>
          <a:xfrm>
            <a:off x="5667137" y="5758458"/>
            <a:ext cx="3296007"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Take advantage of intelligent code suggestions, built-in version control, and debugging tools to streamline your web development workflow.</a:t>
            </a:r>
            <a:endParaRPr lang="en-US" sz="1750" dirty="0"/>
          </a:p>
        </p:txBody>
      </p:sp>
      <p:pic>
        <p:nvPicPr>
          <p:cNvPr id="11" name="Image 2" descr="preencoded.png">    </p:cNvPr>
          <p:cNvPicPr>
            <a:picLocks noChangeAspect="1"/>
          </p:cNvPicPr>
          <p:nvPr/>
        </p:nvPicPr>
        <p:blipFill>
          <a:blip r:embed="rId3"/>
          <a:stretch>
            <a:fillRect/>
          </a:stretch>
        </p:blipFill>
        <p:spPr>
          <a:xfrm>
            <a:off x="9296400" y="2527221"/>
            <a:ext cx="3296007" cy="2037040"/>
          </a:xfrm>
          <a:prstGeom prst="rect">
            <a:avLst/>
          </a:prstGeom>
        </p:spPr>
      </p:pic>
      <p:sp>
        <p:nvSpPr>
          <p:cNvPr id="12" name="Text 7"/>
          <p:cNvSpPr/>
          <p:nvPr/>
        </p:nvSpPr>
        <p:spPr>
          <a:xfrm>
            <a:off x="9296400" y="4841915"/>
            <a:ext cx="3063597"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Web Development Tools</a:t>
            </a:r>
            <a:endParaRPr lang="en-US" sz="2187" dirty="0"/>
          </a:p>
        </p:txBody>
      </p:sp>
      <p:sp>
        <p:nvSpPr>
          <p:cNvPr id="13" name="Text 8"/>
          <p:cNvSpPr/>
          <p:nvPr/>
        </p:nvSpPr>
        <p:spPr>
          <a:xfrm>
            <a:off x="9296400" y="5411272"/>
            <a:ext cx="3296007"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Access a wide range of web development tools and extensions in VS Code, tailored to improve efficiency and code quality.</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736521"/>
            <a:ext cx="93064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Github: Version Control and Collaboration</a:t>
            </a:r>
            <a:endParaRPr lang="en-US" sz="4374" dirty="0"/>
          </a:p>
        </p:txBody>
      </p:sp>
      <p:sp>
        <p:nvSpPr>
          <p:cNvPr id="6" name="Shape 3"/>
          <p:cNvSpPr/>
          <p:nvPr/>
        </p:nvSpPr>
        <p:spPr>
          <a:xfrm>
            <a:off x="4490799" y="2632115"/>
            <a:ext cx="499943" cy="499943"/>
          </a:xfrm>
          <a:prstGeom prst="roundRect">
            <a:avLst>
              <a:gd name="adj" fmla="val 20000"/>
            </a:avLst>
          </a:prstGeom>
          <a:solidFill>
            <a:srgbClr val="110080"/>
          </a:solidFill>
          <a:ln w="13811">
            <a:solidFill>
              <a:srgbClr val="140099"/>
            </a:solidFill>
            <a:prstDash val="solid"/>
          </a:ln>
        </p:spPr>
      </p:sp>
      <p:sp>
        <p:nvSpPr>
          <p:cNvPr id="7" name="Text 4"/>
          <p:cNvSpPr/>
          <p:nvPr/>
        </p:nvSpPr>
        <p:spPr>
          <a:xfrm>
            <a:off x="4661892" y="2673787"/>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5212913" y="2708434"/>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Version Control</a:t>
            </a:r>
            <a:endParaRPr lang="en-US" sz="2187" dirty="0"/>
          </a:p>
        </p:txBody>
      </p:sp>
      <p:sp>
        <p:nvSpPr>
          <p:cNvPr id="9" name="Text 6"/>
          <p:cNvSpPr/>
          <p:nvPr/>
        </p:nvSpPr>
        <p:spPr>
          <a:xfrm>
            <a:off x="5212913" y="3277791"/>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Manage and track changes to your projects with Git and GitHub, allowing for easy collaboration and code management across teams.</a:t>
            </a:r>
            <a:endParaRPr lang="en-US" sz="1750" dirty="0"/>
          </a:p>
        </p:txBody>
      </p:sp>
      <p:sp>
        <p:nvSpPr>
          <p:cNvPr id="10" name="Shape 7"/>
          <p:cNvSpPr/>
          <p:nvPr/>
        </p:nvSpPr>
        <p:spPr>
          <a:xfrm>
            <a:off x="4490799" y="4384358"/>
            <a:ext cx="499943" cy="499943"/>
          </a:xfrm>
          <a:prstGeom prst="roundRect">
            <a:avLst>
              <a:gd name="adj" fmla="val 20000"/>
            </a:avLst>
          </a:prstGeom>
          <a:solidFill>
            <a:srgbClr val="110080"/>
          </a:solidFill>
          <a:ln w="13811">
            <a:solidFill>
              <a:srgbClr val="140099"/>
            </a:solidFill>
            <a:prstDash val="solid"/>
          </a:ln>
        </p:spPr>
      </p:sp>
      <p:sp>
        <p:nvSpPr>
          <p:cNvPr id="11" name="Text 8"/>
          <p:cNvSpPr/>
          <p:nvPr/>
        </p:nvSpPr>
        <p:spPr>
          <a:xfrm>
            <a:off x="4642842" y="4426029"/>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5212913" y="4460677"/>
            <a:ext cx="2456140"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Repository Hosting</a:t>
            </a:r>
            <a:endParaRPr lang="en-US" sz="2187" dirty="0"/>
          </a:p>
        </p:txBody>
      </p:sp>
      <p:sp>
        <p:nvSpPr>
          <p:cNvPr id="13" name="Text 10"/>
          <p:cNvSpPr/>
          <p:nvPr/>
        </p:nvSpPr>
        <p:spPr>
          <a:xfrm>
            <a:off x="5212913" y="5030033"/>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Store your code securely in GitHub repositories, enabling others to view, contribute, and fork your projects for open-source collaboration.</a:t>
            </a:r>
            <a:endParaRPr lang="en-US" sz="1750" dirty="0"/>
          </a:p>
        </p:txBody>
      </p:sp>
      <p:sp>
        <p:nvSpPr>
          <p:cNvPr id="14" name="Shape 11"/>
          <p:cNvSpPr/>
          <p:nvPr/>
        </p:nvSpPr>
        <p:spPr>
          <a:xfrm>
            <a:off x="4490799" y="6136600"/>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4639032" y="6178272"/>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5212913" y="6212919"/>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Issue Tracking</a:t>
            </a:r>
            <a:endParaRPr lang="en-US" sz="2187" dirty="0"/>
          </a:p>
        </p:txBody>
      </p:sp>
      <p:sp>
        <p:nvSpPr>
          <p:cNvPr id="17" name="Text 14"/>
          <p:cNvSpPr/>
          <p:nvPr/>
        </p:nvSpPr>
        <p:spPr>
          <a:xfrm>
            <a:off x="5212913" y="6782276"/>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Utilize GitHub's issue tracking system to improve project management, assign tasks, and communicate with your development team effectively.</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838"/>
          </a:xfrm>
          <a:prstGeom prst="rect">
            <a:avLst/>
          </a:prstGeom>
          <a:solidFill>
            <a:srgbClr val="272525"/>
          </a:solidFill>
          <a:ln w="13692">
            <a:solidFill>
              <a:srgbClr val="565151"/>
            </a:solidFill>
            <a:prstDash val="solid"/>
          </a:ln>
        </p:spPr>
      </p:sp>
      <p:sp>
        <p:nvSpPr>
          <p:cNvPr id="4" name="Text 2"/>
          <p:cNvSpPr/>
          <p:nvPr/>
        </p:nvSpPr>
        <p:spPr>
          <a:xfrm>
            <a:off x="2095976" y="604242"/>
            <a:ext cx="10438448" cy="1373267"/>
          </a:xfrm>
          <a:prstGeom prst="rect">
            <a:avLst/>
          </a:prstGeom>
          <a:noFill/>
          <a:ln/>
        </p:spPr>
        <p:txBody>
          <a:bodyPr wrap="square" rtlCol="0" anchor="t"/>
          <a:lstStyle/>
          <a:p>
            <a:pPr indent="0" marL="0">
              <a:lnSpc>
                <a:spcPts val="5407"/>
              </a:lnSpc>
              <a:buNone/>
            </a:pPr>
            <a:r>
              <a:rPr lang="en-US" sz="4326" b="1" spc="-130" kern="0" dirty="0">
                <a:solidFill>
                  <a:srgbClr val="FFFFFF"/>
                </a:solidFill>
                <a:latin typeface="Inter" pitchFamily="34" charset="0"/>
                <a:ea typeface="Inter" pitchFamily="34" charset="-122"/>
                <a:cs typeface="Inter" pitchFamily="34" charset="-120"/>
              </a:rPr>
              <a:t>Netlify: Scalable Web Hosting and Deployment</a:t>
            </a:r>
            <a:endParaRPr lang="en-US" sz="4326" dirty="0"/>
          </a:p>
        </p:txBody>
      </p:sp>
      <p:sp>
        <p:nvSpPr>
          <p:cNvPr id="5" name="Shape 3"/>
          <p:cNvSpPr/>
          <p:nvPr/>
        </p:nvSpPr>
        <p:spPr>
          <a:xfrm>
            <a:off x="7293293" y="2416969"/>
            <a:ext cx="43934" cy="5208627"/>
          </a:xfrm>
          <a:prstGeom prst="rect">
            <a:avLst/>
          </a:prstGeom>
          <a:solidFill>
            <a:srgbClr val="140099"/>
          </a:solidFill>
          <a:ln/>
        </p:spPr>
      </p:sp>
      <p:sp>
        <p:nvSpPr>
          <p:cNvPr id="6" name="Shape 4"/>
          <p:cNvSpPr/>
          <p:nvPr/>
        </p:nvSpPr>
        <p:spPr>
          <a:xfrm>
            <a:off x="7562374" y="2813745"/>
            <a:ext cx="769144" cy="43934"/>
          </a:xfrm>
          <a:prstGeom prst="rect">
            <a:avLst/>
          </a:prstGeom>
          <a:solidFill>
            <a:srgbClr val="140099"/>
          </a:solidFill>
          <a:ln/>
        </p:spPr>
      </p:sp>
      <p:sp>
        <p:nvSpPr>
          <p:cNvPr id="7" name="Shape 5"/>
          <p:cNvSpPr/>
          <p:nvPr/>
        </p:nvSpPr>
        <p:spPr>
          <a:xfrm>
            <a:off x="7068026" y="2588657"/>
            <a:ext cx="494348" cy="494348"/>
          </a:xfrm>
          <a:prstGeom prst="roundRect">
            <a:avLst>
              <a:gd name="adj" fmla="val 20004"/>
            </a:avLst>
          </a:prstGeom>
          <a:solidFill>
            <a:srgbClr val="110080"/>
          </a:solidFill>
          <a:ln w="13692">
            <a:solidFill>
              <a:srgbClr val="140099"/>
            </a:solidFill>
            <a:prstDash val="solid"/>
          </a:ln>
        </p:spPr>
      </p:sp>
      <p:sp>
        <p:nvSpPr>
          <p:cNvPr id="8" name="Text 6"/>
          <p:cNvSpPr/>
          <p:nvPr/>
        </p:nvSpPr>
        <p:spPr>
          <a:xfrm>
            <a:off x="7236262" y="2629733"/>
            <a:ext cx="157758" cy="412075"/>
          </a:xfrm>
          <a:prstGeom prst="rect">
            <a:avLst/>
          </a:prstGeom>
          <a:noFill/>
          <a:ln/>
        </p:spPr>
        <p:txBody>
          <a:bodyPr wrap="none" rtlCol="0" anchor="t"/>
          <a:lstStyle/>
          <a:p>
            <a:pPr algn="ctr" indent="0" marL="0">
              <a:lnSpc>
                <a:spcPts val="3244"/>
              </a:lnSpc>
              <a:buNone/>
            </a:pPr>
            <a:r>
              <a:rPr lang="en-US" sz="2596" b="1" spc="-78" kern="0" dirty="0">
                <a:solidFill>
                  <a:srgbClr val="E5E0DF"/>
                </a:solidFill>
                <a:latin typeface="Inter" pitchFamily="34" charset="0"/>
                <a:ea typeface="Inter" pitchFamily="34" charset="-122"/>
                <a:cs typeface="Inter" pitchFamily="34" charset="-120"/>
              </a:rPr>
              <a:t>1</a:t>
            </a:r>
            <a:endParaRPr lang="en-US" sz="2596" dirty="0"/>
          </a:p>
        </p:txBody>
      </p:sp>
      <p:sp>
        <p:nvSpPr>
          <p:cNvPr id="9" name="Text 7"/>
          <p:cNvSpPr/>
          <p:nvPr/>
        </p:nvSpPr>
        <p:spPr>
          <a:xfrm>
            <a:off x="8523803" y="2636639"/>
            <a:ext cx="3027402" cy="343257"/>
          </a:xfrm>
          <a:prstGeom prst="rect">
            <a:avLst/>
          </a:prstGeom>
          <a:noFill/>
          <a:ln/>
        </p:spPr>
        <p:txBody>
          <a:bodyPr wrap="none" rtlCol="0" anchor="t"/>
          <a:lstStyle/>
          <a:p>
            <a:pPr algn="l" indent="0" marL="0">
              <a:lnSpc>
                <a:spcPts val="2704"/>
              </a:lnSpc>
              <a:buNone/>
            </a:pPr>
            <a:r>
              <a:rPr lang="en-US" sz="2163" b="1" spc="-65" kern="0" dirty="0">
                <a:solidFill>
                  <a:srgbClr val="E5E0DF"/>
                </a:solidFill>
                <a:latin typeface="Inter" pitchFamily="34" charset="0"/>
                <a:ea typeface="Inter" pitchFamily="34" charset="-122"/>
                <a:cs typeface="Inter" pitchFamily="34" charset="-120"/>
              </a:rPr>
              <a:t>Continuous Deployment</a:t>
            </a:r>
            <a:endParaRPr lang="en-US" sz="2163" dirty="0"/>
          </a:p>
        </p:txBody>
      </p:sp>
      <p:sp>
        <p:nvSpPr>
          <p:cNvPr id="10" name="Text 8"/>
          <p:cNvSpPr/>
          <p:nvPr/>
        </p:nvSpPr>
        <p:spPr>
          <a:xfrm>
            <a:off x="8523803" y="3199567"/>
            <a:ext cx="4010620" cy="1406366"/>
          </a:xfrm>
          <a:prstGeom prst="rect">
            <a:avLst/>
          </a:prstGeom>
          <a:noFill/>
          <a:ln/>
        </p:spPr>
        <p:txBody>
          <a:bodyPr wrap="square" rtlCol="0" anchor="t"/>
          <a:lstStyle/>
          <a:p>
            <a:pPr algn="l" indent="0" marL="0">
              <a:lnSpc>
                <a:spcPts val="2769"/>
              </a:lnSpc>
              <a:buNone/>
            </a:pPr>
            <a:r>
              <a:rPr lang="en-US" sz="1730" spc="-35" kern="0" dirty="0">
                <a:solidFill>
                  <a:srgbClr val="E5E0DF"/>
                </a:solidFill>
                <a:latin typeface="Inter" pitchFamily="34" charset="0"/>
                <a:ea typeface="Inter" pitchFamily="34" charset="-122"/>
                <a:cs typeface="Inter" pitchFamily="34" charset="-120"/>
              </a:rPr>
              <a:t>Seamlessly integrate your Git repositories with Netlify, enabling automated deployments with every code commit.</a:t>
            </a:r>
            <a:endParaRPr lang="en-US" sz="1730" dirty="0"/>
          </a:p>
        </p:txBody>
      </p:sp>
      <p:sp>
        <p:nvSpPr>
          <p:cNvPr id="11" name="Shape 9"/>
          <p:cNvSpPr/>
          <p:nvPr/>
        </p:nvSpPr>
        <p:spPr>
          <a:xfrm>
            <a:off x="6298882" y="3912334"/>
            <a:ext cx="769144" cy="43934"/>
          </a:xfrm>
          <a:prstGeom prst="rect">
            <a:avLst/>
          </a:prstGeom>
          <a:solidFill>
            <a:srgbClr val="140099"/>
          </a:solidFill>
          <a:ln/>
        </p:spPr>
      </p:sp>
      <p:sp>
        <p:nvSpPr>
          <p:cNvPr id="12" name="Shape 10"/>
          <p:cNvSpPr/>
          <p:nvPr/>
        </p:nvSpPr>
        <p:spPr>
          <a:xfrm>
            <a:off x="7068026" y="3687247"/>
            <a:ext cx="494348" cy="494348"/>
          </a:xfrm>
          <a:prstGeom prst="roundRect">
            <a:avLst>
              <a:gd name="adj" fmla="val 20004"/>
            </a:avLst>
          </a:prstGeom>
          <a:solidFill>
            <a:srgbClr val="110080"/>
          </a:solidFill>
          <a:ln w="13692">
            <a:solidFill>
              <a:srgbClr val="140099"/>
            </a:solidFill>
            <a:prstDash val="solid"/>
          </a:ln>
        </p:spPr>
      </p:sp>
      <p:sp>
        <p:nvSpPr>
          <p:cNvPr id="13" name="Text 11"/>
          <p:cNvSpPr/>
          <p:nvPr/>
        </p:nvSpPr>
        <p:spPr>
          <a:xfrm>
            <a:off x="7217212" y="3728323"/>
            <a:ext cx="195858" cy="412075"/>
          </a:xfrm>
          <a:prstGeom prst="rect">
            <a:avLst/>
          </a:prstGeom>
          <a:noFill/>
          <a:ln/>
        </p:spPr>
        <p:txBody>
          <a:bodyPr wrap="none" rtlCol="0" anchor="t"/>
          <a:lstStyle/>
          <a:p>
            <a:pPr algn="ctr" indent="0" marL="0">
              <a:lnSpc>
                <a:spcPts val="3244"/>
              </a:lnSpc>
              <a:buNone/>
            </a:pPr>
            <a:r>
              <a:rPr lang="en-US" sz="2596" b="1" spc="-78" kern="0" dirty="0">
                <a:solidFill>
                  <a:srgbClr val="E5E0DF"/>
                </a:solidFill>
                <a:latin typeface="Inter" pitchFamily="34" charset="0"/>
                <a:ea typeface="Inter" pitchFamily="34" charset="-122"/>
                <a:cs typeface="Inter" pitchFamily="34" charset="-120"/>
              </a:rPr>
              <a:t>2</a:t>
            </a:r>
            <a:endParaRPr lang="en-US" sz="2596" dirty="0"/>
          </a:p>
        </p:txBody>
      </p:sp>
      <p:sp>
        <p:nvSpPr>
          <p:cNvPr id="14" name="Text 12"/>
          <p:cNvSpPr/>
          <p:nvPr/>
        </p:nvSpPr>
        <p:spPr>
          <a:xfrm>
            <a:off x="2095976" y="3735229"/>
            <a:ext cx="4010620" cy="686514"/>
          </a:xfrm>
          <a:prstGeom prst="rect">
            <a:avLst/>
          </a:prstGeom>
          <a:noFill/>
          <a:ln/>
        </p:spPr>
        <p:txBody>
          <a:bodyPr wrap="square" rtlCol="0" anchor="t"/>
          <a:lstStyle/>
          <a:p>
            <a:pPr algn="r" indent="0" marL="0">
              <a:lnSpc>
                <a:spcPts val="2704"/>
              </a:lnSpc>
              <a:buNone/>
            </a:pPr>
            <a:r>
              <a:rPr lang="en-US" sz="2163" b="1" spc="-65" kern="0" dirty="0">
                <a:solidFill>
                  <a:srgbClr val="E5E0DF"/>
                </a:solidFill>
                <a:latin typeface="Inter" pitchFamily="34" charset="0"/>
                <a:ea typeface="Inter" pitchFamily="34" charset="-122"/>
                <a:cs typeface="Inter" pitchFamily="34" charset="-120"/>
              </a:rPr>
              <a:t>Global Content Delivery Network</a:t>
            </a:r>
            <a:endParaRPr lang="en-US" sz="2163" dirty="0"/>
          </a:p>
        </p:txBody>
      </p:sp>
      <p:sp>
        <p:nvSpPr>
          <p:cNvPr id="15" name="Text 13"/>
          <p:cNvSpPr/>
          <p:nvPr/>
        </p:nvSpPr>
        <p:spPr>
          <a:xfrm>
            <a:off x="2095976" y="4641413"/>
            <a:ext cx="4010620" cy="1406366"/>
          </a:xfrm>
          <a:prstGeom prst="rect">
            <a:avLst/>
          </a:prstGeom>
          <a:noFill/>
          <a:ln/>
        </p:spPr>
        <p:txBody>
          <a:bodyPr wrap="square" rtlCol="0" anchor="t"/>
          <a:lstStyle/>
          <a:p>
            <a:pPr algn="r" indent="0" marL="0">
              <a:lnSpc>
                <a:spcPts val="2769"/>
              </a:lnSpc>
              <a:buNone/>
            </a:pPr>
            <a:r>
              <a:rPr lang="en-US" sz="1730" spc="-35" kern="0" dirty="0">
                <a:solidFill>
                  <a:srgbClr val="E5E0DF"/>
                </a:solidFill>
                <a:latin typeface="Inter" pitchFamily="34" charset="0"/>
                <a:ea typeface="Inter" pitchFamily="34" charset="-122"/>
                <a:cs typeface="Inter" pitchFamily="34" charset="-120"/>
              </a:rPr>
              <a:t>Leverage Netlify's global CDN to ensure fast loading times and optimal performance for your web applications worldwide.</a:t>
            </a:r>
            <a:endParaRPr lang="en-US" sz="1730" dirty="0"/>
          </a:p>
        </p:txBody>
      </p:sp>
      <p:sp>
        <p:nvSpPr>
          <p:cNvPr id="16" name="Shape 14"/>
          <p:cNvSpPr/>
          <p:nvPr/>
        </p:nvSpPr>
        <p:spPr>
          <a:xfrm>
            <a:off x="7562374" y="5442049"/>
            <a:ext cx="769144" cy="43934"/>
          </a:xfrm>
          <a:prstGeom prst="rect">
            <a:avLst/>
          </a:prstGeom>
          <a:solidFill>
            <a:srgbClr val="140099"/>
          </a:solidFill>
          <a:ln/>
        </p:spPr>
      </p:sp>
      <p:sp>
        <p:nvSpPr>
          <p:cNvPr id="17" name="Shape 15"/>
          <p:cNvSpPr/>
          <p:nvPr/>
        </p:nvSpPr>
        <p:spPr>
          <a:xfrm>
            <a:off x="7068026" y="5216962"/>
            <a:ext cx="494348" cy="494348"/>
          </a:xfrm>
          <a:prstGeom prst="roundRect">
            <a:avLst>
              <a:gd name="adj" fmla="val 20004"/>
            </a:avLst>
          </a:prstGeom>
          <a:solidFill>
            <a:srgbClr val="110080"/>
          </a:solidFill>
          <a:ln w="13692">
            <a:solidFill>
              <a:srgbClr val="140099"/>
            </a:solidFill>
            <a:prstDash val="solid"/>
          </a:ln>
        </p:spPr>
      </p:sp>
      <p:sp>
        <p:nvSpPr>
          <p:cNvPr id="18" name="Text 16"/>
          <p:cNvSpPr/>
          <p:nvPr/>
        </p:nvSpPr>
        <p:spPr>
          <a:xfrm>
            <a:off x="7213402" y="5258038"/>
            <a:ext cx="203478" cy="412075"/>
          </a:xfrm>
          <a:prstGeom prst="rect">
            <a:avLst/>
          </a:prstGeom>
          <a:noFill/>
          <a:ln/>
        </p:spPr>
        <p:txBody>
          <a:bodyPr wrap="none" rtlCol="0" anchor="t"/>
          <a:lstStyle/>
          <a:p>
            <a:pPr algn="ctr" indent="0" marL="0">
              <a:lnSpc>
                <a:spcPts val="3244"/>
              </a:lnSpc>
              <a:buNone/>
            </a:pPr>
            <a:r>
              <a:rPr lang="en-US" sz="2596" b="1" spc="-78" kern="0" dirty="0">
                <a:solidFill>
                  <a:srgbClr val="E5E0DF"/>
                </a:solidFill>
                <a:latin typeface="Inter" pitchFamily="34" charset="0"/>
                <a:ea typeface="Inter" pitchFamily="34" charset="-122"/>
                <a:cs typeface="Inter" pitchFamily="34" charset="-120"/>
              </a:rPr>
              <a:t>3</a:t>
            </a:r>
            <a:endParaRPr lang="en-US" sz="2596" dirty="0"/>
          </a:p>
        </p:txBody>
      </p:sp>
      <p:sp>
        <p:nvSpPr>
          <p:cNvPr id="19" name="Text 17"/>
          <p:cNvSpPr/>
          <p:nvPr/>
        </p:nvSpPr>
        <p:spPr>
          <a:xfrm>
            <a:off x="8523803" y="5264944"/>
            <a:ext cx="2609493" cy="343257"/>
          </a:xfrm>
          <a:prstGeom prst="rect">
            <a:avLst/>
          </a:prstGeom>
          <a:noFill/>
          <a:ln/>
        </p:spPr>
        <p:txBody>
          <a:bodyPr wrap="none" rtlCol="0" anchor="t"/>
          <a:lstStyle/>
          <a:p>
            <a:pPr algn="l" indent="0" marL="0">
              <a:lnSpc>
                <a:spcPts val="2704"/>
              </a:lnSpc>
              <a:buNone/>
            </a:pPr>
            <a:r>
              <a:rPr lang="en-US" sz="2163" b="1" spc="-65" kern="0" dirty="0">
                <a:solidFill>
                  <a:srgbClr val="E5E0DF"/>
                </a:solidFill>
                <a:latin typeface="Inter" pitchFamily="34" charset="0"/>
                <a:ea typeface="Inter" pitchFamily="34" charset="-122"/>
                <a:cs typeface="Inter" pitchFamily="34" charset="-120"/>
              </a:rPr>
              <a:t>Forms and Functions</a:t>
            </a:r>
            <a:endParaRPr lang="en-US" sz="2163" dirty="0"/>
          </a:p>
        </p:txBody>
      </p:sp>
      <p:sp>
        <p:nvSpPr>
          <p:cNvPr id="20" name="Text 18"/>
          <p:cNvSpPr/>
          <p:nvPr/>
        </p:nvSpPr>
        <p:spPr>
          <a:xfrm>
            <a:off x="8523803" y="5827871"/>
            <a:ext cx="4010620" cy="1406366"/>
          </a:xfrm>
          <a:prstGeom prst="rect">
            <a:avLst/>
          </a:prstGeom>
          <a:noFill/>
          <a:ln/>
        </p:spPr>
        <p:txBody>
          <a:bodyPr wrap="square" rtlCol="0" anchor="t"/>
          <a:lstStyle/>
          <a:p>
            <a:pPr algn="l" indent="0" marL="0">
              <a:lnSpc>
                <a:spcPts val="2769"/>
              </a:lnSpc>
              <a:buNone/>
            </a:pPr>
            <a:r>
              <a:rPr lang="en-US" sz="1730" spc="-35" kern="0" dirty="0">
                <a:solidFill>
                  <a:srgbClr val="E5E0DF"/>
                </a:solidFill>
                <a:latin typeface="Inter" pitchFamily="34" charset="0"/>
                <a:ea typeface="Inter" pitchFamily="34" charset="-122"/>
                <a:cs typeface="Inter" pitchFamily="34" charset="-120"/>
              </a:rPr>
              <a:t>Easily handle form submissions and serverless functions with Netlify, simplifying backend processes without the need for a dedicated server.</a:t>
            </a:r>
            <a:endParaRPr lang="en-US" sz="1730" dirty="0"/>
          </a:p>
        </p:txBody>
      </p:sp>
      <p:pic>
        <p:nvPicPr>
          <p:cNvPr id="2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3172"/>
          </a:xfrm>
          <a:prstGeom prst="rect">
            <a:avLst/>
          </a:prstGeom>
          <a:solidFill>
            <a:srgbClr val="272525"/>
          </a:solidFill>
          <a:ln w="12740">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2550676"/>
          </a:xfrm>
          <a:prstGeom prst="rect">
            <a:avLst/>
          </a:prstGeom>
        </p:spPr>
      </p:pic>
      <p:sp>
        <p:nvSpPr>
          <p:cNvPr id="5" name="Text 2"/>
          <p:cNvSpPr/>
          <p:nvPr/>
        </p:nvSpPr>
        <p:spPr>
          <a:xfrm>
            <a:off x="2468761" y="3111818"/>
            <a:ext cx="5903952" cy="637699"/>
          </a:xfrm>
          <a:prstGeom prst="rect">
            <a:avLst/>
          </a:prstGeom>
          <a:noFill/>
          <a:ln/>
        </p:spPr>
        <p:txBody>
          <a:bodyPr wrap="none" rtlCol="0" anchor="t"/>
          <a:lstStyle/>
          <a:p>
            <a:pPr indent="0" marL="0">
              <a:lnSpc>
                <a:spcPts val="5021"/>
              </a:lnSpc>
              <a:buNone/>
            </a:pPr>
            <a:r>
              <a:rPr lang="en-US" sz="4017" b="1" spc="-121" kern="0" dirty="0">
                <a:solidFill>
                  <a:srgbClr val="FFFFFF"/>
                </a:solidFill>
                <a:latin typeface="Inter" pitchFamily="34" charset="0"/>
                <a:ea typeface="Inter" pitchFamily="34" charset="-122"/>
                <a:cs typeface="Inter" pitchFamily="34" charset="-120"/>
              </a:rPr>
              <a:t>Skills we have acquired…</a:t>
            </a:r>
            <a:endParaRPr lang="en-US" sz="4017" dirty="0"/>
          </a:p>
        </p:txBody>
      </p:sp>
      <p:sp>
        <p:nvSpPr>
          <p:cNvPr id="6" name="Text 3"/>
          <p:cNvSpPr/>
          <p:nvPr/>
        </p:nvSpPr>
        <p:spPr>
          <a:xfrm>
            <a:off x="2795111" y="4055507"/>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Designing and Developing Websites.</a:t>
            </a:r>
            <a:endParaRPr lang="en-US" sz="1607" dirty="0"/>
          </a:p>
        </p:txBody>
      </p:sp>
      <p:sp>
        <p:nvSpPr>
          <p:cNvPr id="7" name="Text 4"/>
          <p:cNvSpPr/>
          <p:nvPr/>
        </p:nvSpPr>
        <p:spPr>
          <a:xfrm>
            <a:off x="2795111" y="4504373"/>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How to give more effective prompt to an AI chatbot.</a:t>
            </a:r>
            <a:endParaRPr lang="en-US" sz="1607" dirty="0"/>
          </a:p>
        </p:txBody>
      </p:sp>
      <p:sp>
        <p:nvSpPr>
          <p:cNvPr id="8" name="Text 5"/>
          <p:cNvSpPr/>
          <p:nvPr/>
        </p:nvSpPr>
        <p:spPr>
          <a:xfrm>
            <a:off x="2795111" y="4953238"/>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How to host a website on online servers.</a:t>
            </a:r>
            <a:endParaRPr lang="en-US" sz="1607" dirty="0"/>
          </a:p>
        </p:txBody>
      </p:sp>
      <p:sp>
        <p:nvSpPr>
          <p:cNvPr id="9" name="Text 6"/>
          <p:cNvSpPr/>
          <p:nvPr/>
        </p:nvSpPr>
        <p:spPr>
          <a:xfrm>
            <a:off x="2795111" y="5402104"/>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How to implement client's requirements.</a:t>
            </a:r>
            <a:endParaRPr lang="en-US" sz="1607" dirty="0"/>
          </a:p>
        </p:txBody>
      </p:sp>
      <p:sp>
        <p:nvSpPr>
          <p:cNvPr id="10" name="Text 7"/>
          <p:cNvSpPr/>
          <p:nvPr/>
        </p:nvSpPr>
        <p:spPr>
          <a:xfrm>
            <a:off x="2795111" y="5850969"/>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Teamwork.</a:t>
            </a:r>
            <a:endParaRPr lang="en-US" sz="1607" dirty="0"/>
          </a:p>
        </p:txBody>
      </p:sp>
      <p:sp>
        <p:nvSpPr>
          <p:cNvPr id="11" name="Text 8"/>
          <p:cNvSpPr/>
          <p:nvPr/>
        </p:nvSpPr>
        <p:spPr>
          <a:xfrm>
            <a:off x="2795111" y="6299835"/>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Theory of Designing.</a:t>
            </a:r>
            <a:endParaRPr lang="en-US" sz="1607" dirty="0"/>
          </a:p>
        </p:txBody>
      </p:sp>
      <p:sp>
        <p:nvSpPr>
          <p:cNvPr id="12" name="Text 9"/>
          <p:cNvSpPr/>
          <p:nvPr/>
        </p:nvSpPr>
        <p:spPr>
          <a:xfrm>
            <a:off x="2795111" y="6748701"/>
            <a:ext cx="9366409" cy="367308"/>
          </a:xfrm>
          <a:prstGeom prst="rect">
            <a:avLst/>
          </a:prstGeom>
          <a:noFill/>
          <a:ln/>
        </p:spPr>
        <p:txBody>
          <a:bodyPr wrap="none" rtlCol="0" anchor="t"/>
          <a:lstStyle/>
          <a:p>
            <a:pPr algn="l" marL="342900" indent="-342900">
              <a:lnSpc>
                <a:spcPts val="2892"/>
              </a:lnSpc>
              <a:buSzPct val="100000"/>
              <a:buChar char="•"/>
            </a:pPr>
            <a:r>
              <a:rPr lang="en-US" sz="1607" spc="-32" kern="0" dirty="0">
                <a:solidFill>
                  <a:srgbClr val="E5E0DF"/>
                </a:solidFill>
                <a:latin typeface="Inter" pitchFamily="34" charset="0"/>
                <a:ea typeface="Inter" pitchFamily="34" charset="-122"/>
                <a:cs typeface="Inter" pitchFamily="34" charset="-120"/>
              </a:rPr>
              <a:t>How to tackle problems.</a:t>
            </a:r>
            <a:endParaRPr lang="en-US" sz="1607" dirty="0"/>
          </a:p>
        </p:txBody>
      </p:sp>
      <p:sp>
        <p:nvSpPr>
          <p:cNvPr id="13" name="Text 10"/>
          <p:cNvSpPr/>
          <p:nvPr/>
        </p:nvSpPr>
        <p:spPr>
          <a:xfrm>
            <a:off x="2468761" y="7345561"/>
            <a:ext cx="9692759" cy="326469"/>
          </a:xfrm>
          <a:prstGeom prst="rect">
            <a:avLst/>
          </a:prstGeom>
          <a:noFill/>
          <a:ln/>
        </p:spPr>
        <p:txBody>
          <a:bodyPr wrap="none" rtlCol="0" anchor="t"/>
          <a:lstStyle/>
          <a:p>
            <a:pPr indent="0" marL="0">
              <a:lnSpc>
                <a:spcPts val="2571"/>
              </a:lnSpc>
              <a:buNone/>
            </a:pPr>
            <a:endParaRPr lang="en-US" sz="1607"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754160"/>
            <a:ext cx="8127325"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Scope of further improvement…</a:t>
            </a:r>
            <a:endParaRPr lang="en-US" sz="4374" dirty="0"/>
          </a:p>
        </p:txBody>
      </p:sp>
      <p:sp>
        <p:nvSpPr>
          <p:cNvPr id="6" name="Text 3"/>
          <p:cNvSpPr/>
          <p:nvPr/>
        </p:nvSpPr>
        <p:spPr>
          <a:xfrm>
            <a:off x="2393394" y="4781788"/>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User interaction system.</a:t>
            </a:r>
            <a:endParaRPr lang="en-US" sz="1750" dirty="0"/>
          </a:p>
        </p:txBody>
      </p:sp>
      <p:sp>
        <p:nvSpPr>
          <p:cNvPr id="7" name="Text 4"/>
          <p:cNvSpPr/>
          <p:nvPr/>
        </p:nvSpPr>
        <p:spPr>
          <a:xfrm>
            <a:off x="2393394" y="5270421"/>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AI Chatbot.</a:t>
            </a:r>
            <a:endParaRPr lang="en-US" sz="1750" dirty="0"/>
          </a:p>
        </p:txBody>
      </p:sp>
      <p:sp>
        <p:nvSpPr>
          <p:cNvPr id="8" name="Text 5"/>
          <p:cNvSpPr/>
          <p:nvPr/>
        </p:nvSpPr>
        <p:spPr>
          <a:xfrm>
            <a:off x="2393394" y="5759053"/>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Introduce Modularity using React or make it component based website.</a:t>
            </a:r>
            <a:endParaRPr lang="en-US" sz="1750" dirty="0"/>
          </a:p>
        </p:txBody>
      </p:sp>
      <p:sp>
        <p:nvSpPr>
          <p:cNvPr id="9" name="Text 6"/>
          <p:cNvSpPr/>
          <p:nvPr/>
        </p:nvSpPr>
        <p:spPr>
          <a:xfrm>
            <a:off x="2393394" y="6247686"/>
            <a:ext cx="10199013" cy="399812"/>
          </a:xfrm>
          <a:prstGeom prst="rect">
            <a:avLst/>
          </a:prstGeom>
          <a:noFill/>
          <a:ln/>
        </p:spPr>
        <p:txBody>
          <a:bodyPr wrap="none" rtlCol="0" anchor="t"/>
          <a:lstStyle/>
          <a:p>
            <a:pPr algn="l" marL="342900" indent="-342900">
              <a:lnSpc>
                <a:spcPts val="3149"/>
              </a:lnSpc>
              <a:buSzPct val="100000"/>
              <a:buChar char="•"/>
            </a:pPr>
            <a:r>
              <a:rPr lang="en-US" sz="1750" spc="-35" kern="0" dirty="0">
                <a:solidFill>
                  <a:srgbClr val="E5E0DF"/>
                </a:solidFill>
                <a:latin typeface="Inter" pitchFamily="34" charset="0"/>
                <a:ea typeface="Inter" pitchFamily="34" charset="-122"/>
                <a:cs typeface="Inter" pitchFamily="34" charset="-120"/>
              </a:rPr>
              <a:t>Add embedded e-shop functionality.</a:t>
            </a:r>
            <a:endParaRPr lang="en-US" sz="1750" dirty="0"/>
          </a:p>
        </p:txBody>
      </p:sp>
      <p:sp>
        <p:nvSpPr>
          <p:cNvPr id="10" name="Text 7"/>
          <p:cNvSpPr/>
          <p:nvPr/>
        </p:nvSpPr>
        <p:spPr>
          <a:xfrm>
            <a:off x="2037993" y="6897410"/>
            <a:ext cx="10554414" cy="355402"/>
          </a:xfrm>
          <a:prstGeom prst="rect">
            <a:avLst/>
          </a:prstGeom>
          <a:noFill/>
          <a:ln/>
        </p:spPr>
        <p:txBody>
          <a:bodyPr wrap="none" rtlCol="0" anchor="t"/>
          <a:lstStyle/>
          <a:p>
            <a:pPr indent="0" marL="0">
              <a:lnSpc>
                <a:spcPts val="2799"/>
              </a:lnSpc>
              <a:buNone/>
            </a:pP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4634270"/>
            <a:ext cx="4443889"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Thank You!</a:t>
            </a:r>
            <a:endParaRPr lang="en-US" sz="4374" dirty="0"/>
          </a:p>
        </p:txBody>
      </p:sp>
      <p:sp>
        <p:nvSpPr>
          <p:cNvPr id="6" name="Text 3"/>
          <p:cNvSpPr/>
          <p:nvPr/>
        </p:nvSpPr>
        <p:spPr>
          <a:xfrm>
            <a:off x="2037993" y="5661898"/>
            <a:ext cx="10554414"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We sincerely appreciate your time and attention. It has been a pleasure sharing our summer internship story and experiences with you.</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719"/>
          </a:xfrm>
          <a:prstGeom prst="rect">
            <a:avLst/>
          </a:prstGeom>
          <a:solidFill>
            <a:srgbClr val="272525"/>
          </a:solidFill>
          <a:ln w="10239">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14630400" cy="2053114"/>
          </a:xfrm>
          <a:prstGeom prst="rect">
            <a:avLst/>
          </a:prstGeom>
        </p:spPr>
      </p:pic>
      <p:sp>
        <p:nvSpPr>
          <p:cNvPr id="5" name="Text 2"/>
          <p:cNvSpPr/>
          <p:nvPr/>
        </p:nvSpPr>
        <p:spPr>
          <a:xfrm>
            <a:off x="3414117" y="2504718"/>
            <a:ext cx="7802047" cy="1026557"/>
          </a:xfrm>
          <a:prstGeom prst="rect">
            <a:avLst/>
          </a:prstGeom>
          <a:noFill/>
          <a:ln/>
        </p:spPr>
        <p:txBody>
          <a:bodyPr wrap="square" rtlCol="0" anchor="t"/>
          <a:lstStyle/>
          <a:p>
            <a:pPr indent="0" marL="0">
              <a:lnSpc>
                <a:spcPts val="4042"/>
              </a:lnSpc>
              <a:buNone/>
            </a:pPr>
            <a:r>
              <a:rPr lang="en-US" sz="3233" b="1" spc="-97" kern="0" dirty="0">
                <a:solidFill>
                  <a:srgbClr val="FFFFFF"/>
                </a:solidFill>
                <a:latin typeface="Inter" pitchFamily="34" charset="0"/>
                <a:ea typeface="Inter" pitchFamily="34" charset="-122"/>
                <a:cs typeface="Inter" pitchFamily="34" charset="-120"/>
              </a:rPr>
              <a:t>About the Organization - Vital Vishwa Publications Pvt. Ltd.</a:t>
            </a:r>
            <a:endParaRPr lang="en-US" sz="3233" dirty="0"/>
          </a:p>
        </p:txBody>
      </p:sp>
      <p:sp>
        <p:nvSpPr>
          <p:cNvPr id="6" name="Text 3"/>
          <p:cNvSpPr/>
          <p:nvPr/>
        </p:nvSpPr>
        <p:spPr>
          <a:xfrm>
            <a:off x="3414117" y="3777615"/>
            <a:ext cx="7802047" cy="1314450"/>
          </a:xfrm>
          <a:prstGeom prst="rect">
            <a:avLst/>
          </a:prstGeom>
          <a:noFill/>
          <a:ln/>
        </p:spPr>
        <p:txBody>
          <a:bodyPr wrap="squar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Vital Vishwa Publications Pvt. Ltd. is a publishing company based in Netaji Subhash Palace, New Delhi India. It was founded by Vishwa Mohan Singh, who is also the founder of Progressive Business Club and Success Miracle. The company publishes a variety of books, including self-help, motivational, and business books. It also offers author training and coaching services. Here are some of the company's notable achievements: </a:t>
            </a:r>
            <a:endParaRPr lang="en-US" sz="1293" dirty="0"/>
          </a:p>
        </p:txBody>
      </p:sp>
      <p:sp>
        <p:nvSpPr>
          <p:cNvPr id="7" name="Text 4"/>
          <p:cNvSpPr/>
          <p:nvPr/>
        </p:nvSpPr>
        <p:spPr>
          <a:xfrm>
            <a:off x="3414117" y="5276850"/>
            <a:ext cx="7802047" cy="262890"/>
          </a:xfrm>
          <a:prstGeom prst="rect">
            <a:avLst/>
          </a:prstGeom>
          <a:noFill/>
          <a:ln/>
        </p:spPr>
        <p:txBody>
          <a:bodyPr wrap="non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 Vishwa Mohan Singh has been recognized as an Amazon Best Seller Author. </a:t>
            </a:r>
            <a:endParaRPr lang="en-US" sz="1293" dirty="0"/>
          </a:p>
        </p:txBody>
      </p:sp>
      <p:sp>
        <p:nvSpPr>
          <p:cNvPr id="8" name="Text 5"/>
          <p:cNvSpPr/>
          <p:nvPr/>
        </p:nvSpPr>
        <p:spPr>
          <a:xfrm>
            <a:off x="3414117" y="5724525"/>
            <a:ext cx="7802047" cy="262890"/>
          </a:xfrm>
          <a:prstGeom prst="rect">
            <a:avLst/>
          </a:prstGeom>
          <a:noFill/>
          <a:ln/>
        </p:spPr>
        <p:txBody>
          <a:bodyPr wrap="non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 The company has published books that have reached the top of Amazon's bestseller lists. </a:t>
            </a:r>
            <a:endParaRPr lang="en-US" sz="1293" dirty="0"/>
          </a:p>
        </p:txBody>
      </p:sp>
      <p:sp>
        <p:nvSpPr>
          <p:cNvPr id="9" name="Text 6"/>
          <p:cNvSpPr/>
          <p:nvPr/>
        </p:nvSpPr>
        <p:spPr>
          <a:xfrm>
            <a:off x="3414117" y="6172200"/>
            <a:ext cx="7802047" cy="262890"/>
          </a:xfrm>
          <a:prstGeom prst="rect">
            <a:avLst/>
          </a:prstGeom>
          <a:noFill/>
          <a:ln/>
        </p:spPr>
        <p:txBody>
          <a:bodyPr wrap="non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Here are some of the company's services: </a:t>
            </a:r>
            <a:endParaRPr lang="en-US" sz="1293" dirty="0"/>
          </a:p>
        </p:txBody>
      </p:sp>
      <p:sp>
        <p:nvSpPr>
          <p:cNvPr id="10" name="Text 7"/>
          <p:cNvSpPr/>
          <p:nvPr/>
        </p:nvSpPr>
        <p:spPr>
          <a:xfrm>
            <a:off x="3414117" y="6619875"/>
            <a:ext cx="7802047" cy="262890"/>
          </a:xfrm>
          <a:prstGeom prst="rect">
            <a:avLst/>
          </a:prstGeom>
          <a:noFill/>
          <a:ln/>
        </p:spPr>
        <p:txBody>
          <a:bodyPr wrap="non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 Book publishing </a:t>
            </a:r>
            <a:endParaRPr lang="en-US" sz="1293" dirty="0"/>
          </a:p>
        </p:txBody>
      </p:sp>
      <p:sp>
        <p:nvSpPr>
          <p:cNvPr id="11" name="Text 8"/>
          <p:cNvSpPr/>
          <p:nvPr/>
        </p:nvSpPr>
        <p:spPr>
          <a:xfrm>
            <a:off x="3414117" y="7067550"/>
            <a:ext cx="7802047" cy="262890"/>
          </a:xfrm>
          <a:prstGeom prst="rect">
            <a:avLst/>
          </a:prstGeom>
          <a:noFill/>
          <a:ln/>
        </p:spPr>
        <p:txBody>
          <a:bodyPr wrap="non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 Author training </a:t>
            </a:r>
            <a:endParaRPr lang="en-US" sz="1293" dirty="0"/>
          </a:p>
        </p:txBody>
      </p:sp>
      <p:sp>
        <p:nvSpPr>
          <p:cNvPr id="12" name="Text 9"/>
          <p:cNvSpPr/>
          <p:nvPr/>
        </p:nvSpPr>
        <p:spPr>
          <a:xfrm>
            <a:off x="3414117" y="7515225"/>
            <a:ext cx="7802047" cy="262890"/>
          </a:xfrm>
          <a:prstGeom prst="rect">
            <a:avLst/>
          </a:prstGeom>
          <a:noFill/>
          <a:ln/>
        </p:spPr>
        <p:txBody>
          <a:bodyPr wrap="none" rtlCol="0" anchor="t"/>
          <a:lstStyle/>
          <a:p>
            <a:pPr indent="0" marL="0">
              <a:lnSpc>
                <a:spcPts val="2069"/>
              </a:lnSpc>
              <a:buNone/>
            </a:pPr>
            <a:r>
              <a:rPr lang="en-US" sz="1293" spc="-26" kern="0" dirty="0">
                <a:solidFill>
                  <a:srgbClr val="E5E0DF"/>
                </a:solidFill>
                <a:latin typeface="Inter" pitchFamily="34" charset="0"/>
                <a:ea typeface="Inter" pitchFamily="34" charset="-122"/>
                <a:cs typeface="Inter" pitchFamily="34" charset="-120"/>
              </a:rPr>
              <a:t>● Book marketing Card Title</a:t>
            </a:r>
            <a:endParaRPr lang="en-US" sz="1293"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727710"/>
            <a:ext cx="867941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HTML: Building Blocks of the Web</a:t>
            </a:r>
            <a:endParaRPr lang="en-US" sz="4374" dirty="0"/>
          </a:p>
        </p:txBody>
      </p:sp>
      <p:sp>
        <p:nvSpPr>
          <p:cNvPr id="6" name="Shape 3"/>
          <p:cNvSpPr/>
          <p:nvPr/>
        </p:nvSpPr>
        <p:spPr>
          <a:xfrm>
            <a:off x="4490799" y="1755338"/>
            <a:ext cx="9306401" cy="1752124"/>
          </a:xfrm>
          <a:prstGeom prst="roundRect">
            <a:avLst>
              <a:gd name="adj" fmla="val 5707"/>
            </a:avLst>
          </a:prstGeom>
          <a:solidFill>
            <a:srgbClr val="110080"/>
          </a:solidFill>
          <a:ln w="13811">
            <a:solidFill>
              <a:srgbClr val="140099"/>
            </a:solidFill>
            <a:prstDash val="solid"/>
          </a:ln>
        </p:spPr>
      </p:sp>
      <p:sp>
        <p:nvSpPr>
          <p:cNvPr id="7" name="Text 4"/>
          <p:cNvSpPr/>
          <p:nvPr/>
        </p:nvSpPr>
        <p:spPr>
          <a:xfrm>
            <a:off x="4726781" y="1991320"/>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Structure</a:t>
            </a:r>
            <a:endParaRPr lang="en-US" sz="2187" dirty="0"/>
          </a:p>
        </p:txBody>
      </p:sp>
      <p:sp>
        <p:nvSpPr>
          <p:cNvPr id="8" name="Text 5"/>
          <p:cNvSpPr/>
          <p:nvPr/>
        </p:nvSpPr>
        <p:spPr>
          <a:xfrm>
            <a:off x="4726781" y="2560677"/>
            <a:ext cx="8834438"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HTML (Hypertext Markup Language) provides the foundation for structuring web content, from headings to paragraphs and lists.</a:t>
            </a:r>
            <a:endParaRPr lang="en-US" sz="1750" dirty="0"/>
          </a:p>
        </p:txBody>
      </p:sp>
      <p:sp>
        <p:nvSpPr>
          <p:cNvPr id="9" name="Shape 6"/>
          <p:cNvSpPr/>
          <p:nvPr/>
        </p:nvSpPr>
        <p:spPr>
          <a:xfrm>
            <a:off x="4490799" y="3729633"/>
            <a:ext cx="9306401" cy="1774984"/>
          </a:xfrm>
          <a:prstGeom prst="roundRect">
            <a:avLst>
              <a:gd name="adj" fmla="val 5633"/>
            </a:avLst>
          </a:prstGeom>
          <a:solidFill>
            <a:srgbClr val="110080"/>
          </a:solidFill>
          <a:ln w="13811">
            <a:solidFill>
              <a:srgbClr val="140099"/>
            </a:solidFill>
            <a:prstDash val="solid"/>
          </a:ln>
        </p:spPr>
      </p:sp>
      <p:sp>
        <p:nvSpPr>
          <p:cNvPr id="10" name="Text 7"/>
          <p:cNvSpPr/>
          <p:nvPr/>
        </p:nvSpPr>
        <p:spPr>
          <a:xfrm>
            <a:off x="4726781" y="3965615"/>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Semantics</a:t>
            </a:r>
            <a:endParaRPr lang="en-US" sz="2187" dirty="0"/>
          </a:p>
        </p:txBody>
      </p:sp>
      <p:sp>
        <p:nvSpPr>
          <p:cNvPr id="11" name="Text 8"/>
          <p:cNvSpPr/>
          <p:nvPr/>
        </p:nvSpPr>
        <p:spPr>
          <a:xfrm>
            <a:off x="4726781" y="4534972"/>
            <a:ext cx="8834438"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Using HTML tags like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&lt;article&gt;</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and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&lt;nav&gt;</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adds meaning and context to the content for search engines and accessibility.</a:t>
            </a:r>
            <a:endParaRPr lang="en-US" sz="1750" dirty="0"/>
          </a:p>
        </p:txBody>
      </p:sp>
      <p:sp>
        <p:nvSpPr>
          <p:cNvPr id="12" name="Shape 9"/>
          <p:cNvSpPr/>
          <p:nvPr/>
        </p:nvSpPr>
        <p:spPr>
          <a:xfrm>
            <a:off x="4490799" y="5726787"/>
            <a:ext cx="9306401" cy="1774984"/>
          </a:xfrm>
          <a:prstGeom prst="roundRect">
            <a:avLst>
              <a:gd name="adj" fmla="val 5633"/>
            </a:avLst>
          </a:prstGeom>
          <a:solidFill>
            <a:srgbClr val="110080"/>
          </a:solidFill>
          <a:ln w="13811">
            <a:solidFill>
              <a:srgbClr val="140099"/>
            </a:solidFill>
            <a:prstDash val="solid"/>
          </a:ln>
        </p:spPr>
      </p:sp>
      <p:sp>
        <p:nvSpPr>
          <p:cNvPr id="13" name="Text 10"/>
          <p:cNvSpPr/>
          <p:nvPr/>
        </p:nvSpPr>
        <p:spPr>
          <a:xfrm>
            <a:off x="4726781" y="5962769"/>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Forms</a:t>
            </a:r>
            <a:endParaRPr lang="en-US" sz="2187" dirty="0"/>
          </a:p>
        </p:txBody>
      </p:sp>
      <p:sp>
        <p:nvSpPr>
          <p:cNvPr id="14" name="Text 11"/>
          <p:cNvSpPr/>
          <p:nvPr/>
        </p:nvSpPr>
        <p:spPr>
          <a:xfrm>
            <a:off x="4726781" y="6532126"/>
            <a:ext cx="8834438" cy="73366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Collect user input with form elements like </a:t>
            </a:r>
            <a:pPr indent="0" marL="0">
              <a:lnSpc>
                <a:spcPts val="2799"/>
              </a:lnSpc>
              <a:buNone/>
            </a:pPr>
            <a:r>
              <a:rPr lang="en-US" sz="1750" spc="-35" kern="0" dirty="0">
                <a:solidFill>
                  <a:srgbClr val="E5E0DF"/>
                </a:solidFill>
                <a:highlight>
                  <a:srgbClr val="0A004D"/>
                </a:highlight>
                <a:latin typeface="Consolas" pitchFamily="34" charset="0"/>
                <a:ea typeface="Consolas" pitchFamily="34" charset="-122"/>
                <a:cs typeface="Consolas" pitchFamily="34" charset="-120"/>
              </a:rPr>
              <a:t>&lt;input&gt;</a:t>
            </a:r>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 and handle data submission to create interactive web experiences.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083707"/>
            <a:ext cx="5419844"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CSS: Styling the Web</a:t>
            </a:r>
            <a:endParaRPr lang="en-US" sz="4374" dirty="0"/>
          </a:p>
        </p:txBody>
      </p:sp>
      <p:sp>
        <p:nvSpPr>
          <p:cNvPr id="6" name="Shape 3"/>
          <p:cNvSpPr/>
          <p:nvPr/>
        </p:nvSpPr>
        <p:spPr>
          <a:xfrm>
            <a:off x="4490799" y="2284928"/>
            <a:ext cx="499943" cy="499943"/>
          </a:xfrm>
          <a:prstGeom prst="roundRect">
            <a:avLst>
              <a:gd name="adj" fmla="val 20000"/>
            </a:avLst>
          </a:prstGeom>
          <a:solidFill>
            <a:srgbClr val="110080"/>
          </a:solidFill>
          <a:ln w="13811">
            <a:solidFill>
              <a:srgbClr val="140099"/>
            </a:solidFill>
            <a:prstDash val="solid"/>
          </a:ln>
        </p:spPr>
      </p:sp>
      <p:sp>
        <p:nvSpPr>
          <p:cNvPr id="7" name="Text 4"/>
          <p:cNvSpPr/>
          <p:nvPr/>
        </p:nvSpPr>
        <p:spPr>
          <a:xfrm>
            <a:off x="4661892" y="2326600"/>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5212913" y="2361248"/>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Design</a:t>
            </a:r>
            <a:endParaRPr lang="en-US" sz="2187" dirty="0"/>
          </a:p>
        </p:txBody>
      </p:sp>
      <p:sp>
        <p:nvSpPr>
          <p:cNvPr id="9" name="Text 6"/>
          <p:cNvSpPr/>
          <p:nvPr/>
        </p:nvSpPr>
        <p:spPr>
          <a:xfrm>
            <a:off x="5212913" y="2930604"/>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CSS (Cascading Style Sheets) allows you to tailor the visual appearance of your web pages, including colors, fonts, layouts, and animations.</a:t>
            </a:r>
            <a:endParaRPr lang="en-US" sz="1750" dirty="0"/>
          </a:p>
        </p:txBody>
      </p:sp>
      <p:sp>
        <p:nvSpPr>
          <p:cNvPr id="10" name="Shape 7"/>
          <p:cNvSpPr/>
          <p:nvPr/>
        </p:nvSpPr>
        <p:spPr>
          <a:xfrm>
            <a:off x="4490799" y="4037171"/>
            <a:ext cx="499943" cy="499943"/>
          </a:xfrm>
          <a:prstGeom prst="roundRect">
            <a:avLst>
              <a:gd name="adj" fmla="val 20000"/>
            </a:avLst>
          </a:prstGeom>
          <a:solidFill>
            <a:srgbClr val="110080"/>
          </a:solidFill>
          <a:ln w="13811">
            <a:solidFill>
              <a:srgbClr val="140099"/>
            </a:solidFill>
            <a:prstDash val="solid"/>
          </a:ln>
        </p:spPr>
      </p:sp>
      <p:sp>
        <p:nvSpPr>
          <p:cNvPr id="11" name="Text 8"/>
          <p:cNvSpPr/>
          <p:nvPr/>
        </p:nvSpPr>
        <p:spPr>
          <a:xfrm>
            <a:off x="4642842" y="4078843"/>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5212913" y="4113490"/>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Responsive</a:t>
            </a:r>
            <a:endParaRPr lang="en-US" sz="2187" dirty="0"/>
          </a:p>
        </p:txBody>
      </p:sp>
      <p:sp>
        <p:nvSpPr>
          <p:cNvPr id="13" name="Text 10"/>
          <p:cNvSpPr/>
          <p:nvPr/>
        </p:nvSpPr>
        <p:spPr>
          <a:xfrm>
            <a:off x="5212913" y="4682847"/>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Make your websites adapt to different screen sizes and devices, providing a seamless experience for all users.</a:t>
            </a:r>
            <a:endParaRPr lang="en-US" sz="1750" dirty="0"/>
          </a:p>
        </p:txBody>
      </p:sp>
      <p:sp>
        <p:nvSpPr>
          <p:cNvPr id="14" name="Shape 11"/>
          <p:cNvSpPr/>
          <p:nvPr/>
        </p:nvSpPr>
        <p:spPr>
          <a:xfrm>
            <a:off x="4490799" y="5789414"/>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4639032" y="5831086"/>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5212913" y="5865733"/>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Selectors</a:t>
            </a:r>
            <a:endParaRPr lang="en-US" sz="2187" dirty="0"/>
          </a:p>
        </p:txBody>
      </p:sp>
      <p:sp>
        <p:nvSpPr>
          <p:cNvPr id="17" name="Text 14"/>
          <p:cNvSpPr/>
          <p:nvPr/>
        </p:nvSpPr>
        <p:spPr>
          <a:xfrm>
            <a:off x="5212913" y="6435090"/>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Select specific HTML elements and apply styles with class selectors, ID selectors, and advanced CSS selectors.</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1392555"/>
            <a:ext cx="8077438" cy="694373"/>
          </a:xfrm>
          <a:prstGeom prst="rect">
            <a:avLst/>
          </a:prstGeom>
          <a:noFill/>
          <a:ln/>
        </p:spPr>
        <p:txBody>
          <a:bodyPr wrap="non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JavaScript: Adding Interactivity</a:t>
            </a:r>
            <a:endParaRPr lang="en-US" sz="4374" dirty="0"/>
          </a:p>
        </p:txBody>
      </p:sp>
      <p:pic>
        <p:nvPicPr>
          <p:cNvPr id="5" name="Image 0" descr="preencoded.png">    </p:cNvPr>
          <p:cNvPicPr>
            <a:picLocks noChangeAspect="1"/>
          </p:cNvPicPr>
          <p:nvPr/>
        </p:nvPicPr>
        <p:blipFill>
          <a:blip r:embed="rId1"/>
          <a:stretch>
            <a:fillRect/>
          </a:stretch>
        </p:blipFill>
        <p:spPr>
          <a:xfrm>
            <a:off x="2037993" y="2531269"/>
            <a:ext cx="3295888" cy="2036921"/>
          </a:xfrm>
          <a:prstGeom prst="rect">
            <a:avLst/>
          </a:prstGeom>
        </p:spPr>
      </p:pic>
      <p:sp>
        <p:nvSpPr>
          <p:cNvPr id="6" name="Text 3"/>
          <p:cNvSpPr/>
          <p:nvPr/>
        </p:nvSpPr>
        <p:spPr>
          <a:xfrm>
            <a:off x="2037993" y="4845844"/>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Dynamism</a:t>
            </a:r>
            <a:endParaRPr lang="en-US" sz="2187" dirty="0"/>
          </a:p>
        </p:txBody>
      </p:sp>
      <p:sp>
        <p:nvSpPr>
          <p:cNvPr id="7" name="Text 4"/>
          <p:cNvSpPr/>
          <p:nvPr/>
        </p:nvSpPr>
        <p:spPr>
          <a:xfrm>
            <a:off x="2037993" y="5415201"/>
            <a:ext cx="3295888"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Bring your websites to life with JavaScript, allowing for dynamic content, user interactions, and data manipulation.</a:t>
            </a:r>
            <a:endParaRPr lang="en-US" sz="1750" dirty="0"/>
          </a:p>
        </p:txBody>
      </p:sp>
      <p:pic>
        <p:nvPicPr>
          <p:cNvPr id="8" name="Image 1" descr="preencoded.png">    </p:cNvPr>
          <p:cNvPicPr>
            <a:picLocks noChangeAspect="1"/>
          </p:cNvPicPr>
          <p:nvPr/>
        </p:nvPicPr>
        <p:blipFill>
          <a:blip r:embed="rId2"/>
          <a:stretch>
            <a:fillRect/>
          </a:stretch>
        </p:blipFill>
        <p:spPr>
          <a:xfrm>
            <a:off x="5667137" y="2531269"/>
            <a:ext cx="3296007" cy="2037040"/>
          </a:xfrm>
          <a:prstGeom prst="rect">
            <a:avLst/>
          </a:prstGeom>
        </p:spPr>
      </p:pic>
      <p:sp>
        <p:nvSpPr>
          <p:cNvPr id="9" name="Text 5"/>
          <p:cNvSpPr/>
          <p:nvPr/>
        </p:nvSpPr>
        <p:spPr>
          <a:xfrm>
            <a:off x="5667137" y="4845963"/>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Frameworks</a:t>
            </a:r>
            <a:endParaRPr lang="en-US" sz="2187" dirty="0"/>
          </a:p>
        </p:txBody>
      </p:sp>
      <p:sp>
        <p:nvSpPr>
          <p:cNvPr id="10" name="Text 6"/>
          <p:cNvSpPr/>
          <p:nvPr/>
        </p:nvSpPr>
        <p:spPr>
          <a:xfrm>
            <a:off x="5667137" y="5415320"/>
            <a:ext cx="3296007"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Explore popular JavaScript frameworks like React, Angular, and Vue.js to build powerful and efficient web applications.</a:t>
            </a:r>
            <a:endParaRPr lang="en-US" sz="1750" dirty="0"/>
          </a:p>
        </p:txBody>
      </p:sp>
      <p:pic>
        <p:nvPicPr>
          <p:cNvPr id="11" name="Image 2" descr="preencoded.png">    </p:cNvPr>
          <p:cNvPicPr>
            <a:picLocks noChangeAspect="1"/>
          </p:cNvPicPr>
          <p:nvPr/>
        </p:nvPicPr>
        <p:blipFill>
          <a:blip r:embed="rId3"/>
          <a:stretch>
            <a:fillRect/>
          </a:stretch>
        </p:blipFill>
        <p:spPr>
          <a:xfrm>
            <a:off x="9296400" y="2531269"/>
            <a:ext cx="3296007" cy="2037040"/>
          </a:xfrm>
          <a:prstGeom prst="rect">
            <a:avLst/>
          </a:prstGeom>
        </p:spPr>
      </p:pic>
      <p:sp>
        <p:nvSpPr>
          <p:cNvPr id="12" name="Text 7"/>
          <p:cNvSpPr/>
          <p:nvPr/>
        </p:nvSpPr>
        <p:spPr>
          <a:xfrm>
            <a:off x="9296400" y="4845963"/>
            <a:ext cx="2221944"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Libraries</a:t>
            </a:r>
            <a:endParaRPr lang="en-US" sz="2187" dirty="0"/>
          </a:p>
        </p:txBody>
      </p:sp>
      <p:sp>
        <p:nvSpPr>
          <p:cNvPr id="13" name="Text 8"/>
          <p:cNvSpPr/>
          <p:nvPr/>
        </p:nvSpPr>
        <p:spPr>
          <a:xfrm>
            <a:off x="9296400" y="5415320"/>
            <a:ext cx="3296007" cy="1421606"/>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Utilize JavaScript libraries such as jQuery and lodash to streamline and simplify common web development tasks.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097">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786527" y="902970"/>
            <a:ext cx="8897779" cy="655558"/>
          </a:xfrm>
          <a:prstGeom prst="rect">
            <a:avLst/>
          </a:prstGeom>
          <a:noFill/>
          <a:ln/>
        </p:spPr>
        <p:txBody>
          <a:bodyPr wrap="none" rtlCol="0" anchor="t"/>
          <a:lstStyle/>
          <a:p>
            <a:pPr indent="0" marL="0">
              <a:lnSpc>
                <a:spcPts val="5162"/>
              </a:lnSpc>
              <a:buNone/>
            </a:pPr>
            <a:r>
              <a:rPr lang="en-US" sz="4129" b="1" spc="-124" kern="0" dirty="0">
                <a:solidFill>
                  <a:srgbClr val="FFFFFF"/>
                </a:solidFill>
                <a:latin typeface="Inter" pitchFamily="34" charset="0"/>
                <a:ea typeface="Inter" pitchFamily="34" charset="-122"/>
                <a:cs typeface="Inter" pitchFamily="34" charset="-120"/>
              </a:rPr>
              <a:t>Bootstrap: Rapidly Building Websites</a:t>
            </a:r>
            <a:endParaRPr lang="en-US" sz="4129" dirty="0"/>
          </a:p>
        </p:txBody>
      </p:sp>
      <p:sp>
        <p:nvSpPr>
          <p:cNvPr id="6" name="Shape 3"/>
          <p:cNvSpPr/>
          <p:nvPr/>
        </p:nvSpPr>
        <p:spPr>
          <a:xfrm>
            <a:off x="1080135" y="1873091"/>
            <a:ext cx="41910" cy="5453539"/>
          </a:xfrm>
          <a:prstGeom prst="rect">
            <a:avLst/>
          </a:prstGeom>
          <a:solidFill>
            <a:srgbClr val="140099"/>
          </a:solidFill>
          <a:ln/>
        </p:spPr>
      </p:sp>
      <p:sp>
        <p:nvSpPr>
          <p:cNvPr id="7" name="Shape 4"/>
          <p:cNvSpPr/>
          <p:nvPr/>
        </p:nvSpPr>
        <p:spPr>
          <a:xfrm>
            <a:off x="1337072" y="2251948"/>
            <a:ext cx="734139" cy="41910"/>
          </a:xfrm>
          <a:prstGeom prst="rect">
            <a:avLst/>
          </a:prstGeom>
          <a:solidFill>
            <a:srgbClr val="140099"/>
          </a:solidFill>
          <a:ln/>
        </p:spPr>
      </p:sp>
      <p:sp>
        <p:nvSpPr>
          <p:cNvPr id="8" name="Shape 5"/>
          <p:cNvSpPr/>
          <p:nvPr/>
        </p:nvSpPr>
        <p:spPr>
          <a:xfrm>
            <a:off x="865108" y="2036921"/>
            <a:ext cx="471964" cy="471964"/>
          </a:xfrm>
          <a:prstGeom prst="roundRect">
            <a:avLst>
              <a:gd name="adj" fmla="val 20001"/>
            </a:avLst>
          </a:prstGeom>
          <a:solidFill>
            <a:srgbClr val="110080"/>
          </a:solidFill>
          <a:ln w="13097">
            <a:solidFill>
              <a:srgbClr val="140099"/>
            </a:solidFill>
            <a:prstDash val="solid"/>
          </a:ln>
        </p:spPr>
      </p:sp>
      <p:sp>
        <p:nvSpPr>
          <p:cNvPr id="9" name="Text 6"/>
          <p:cNvSpPr/>
          <p:nvPr/>
        </p:nvSpPr>
        <p:spPr>
          <a:xfrm>
            <a:off x="1029533" y="2076212"/>
            <a:ext cx="142994" cy="393263"/>
          </a:xfrm>
          <a:prstGeom prst="rect">
            <a:avLst/>
          </a:prstGeom>
          <a:noFill/>
          <a:ln/>
        </p:spPr>
        <p:txBody>
          <a:bodyPr wrap="none" rtlCol="0" anchor="t"/>
          <a:lstStyle/>
          <a:p>
            <a:pPr algn="ctr" indent="0" marL="0">
              <a:lnSpc>
                <a:spcPts val="3097"/>
              </a:lnSpc>
              <a:buNone/>
            </a:pPr>
            <a:r>
              <a:rPr lang="en-US" sz="2478" b="1" spc="-74" kern="0" dirty="0">
                <a:solidFill>
                  <a:srgbClr val="E5E0DF"/>
                </a:solidFill>
                <a:latin typeface="Inter" pitchFamily="34" charset="0"/>
                <a:ea typeface="Inter" pitchFamily="34" charset="-122"/>
                <a:cs typeface="Inter" pitchFamily="34" charset="-120"/>
              </a:rPr>
              <a:t>1</a:t>
            </a:r>
            <a:endParaRPr lang="en-US" sz="2478" dirty="0"/>
          </a:p>
        </p:txBody>
      </p:sp>
      <p:sp>
        <p:nvSpPr>
          <p:cNvPr id="10" name="Text 7"/>
          <p:cNvSpPr/>
          <p:nvPr/>
        </p:nvSpPr>
        <p:spPr>
          <a:xfrm>
            <a:off x="2254806" y="2082760"/>
            <a:ext cx="2097643" cy="327660"/>
          </a:xfrm>
          <a:prstGeom prst="rect">
            <a:avLst/>
          </a:prstGeom>
          <a:noFill/>
          <a:ln/>
        </p:spPr>
        <p:txBody>
          <a:bodyPr wrap="none" rtlCol="0" anchor="t"/>
          <a:lstStyle/>
          <a:p>
            <a:pPr algn="l" indent="0" marL="0">
              <a:lnSpc>
                <a:spcPts val="2581"/>
              </a:lnSpc>
              <a:buNone/>
            </a:pPr>
            <a:r>
              <a:rPr lang="en-US" sz="2065" b="1" spc="-62" kern="0" dirty="0">
                <a:solidFill>
                  <a:srgbClr val="E5E0DF"/>
                </a:solidFill>
                <a:latin typeface="Inter" pitchFamily="34" charset="0"/>
                <a:ea typeface="Inter" pitchFamily="34" charset="-122"/>
                <a:cs typeface="Inter" pitchFamily="34" charset="-120"/>
              </a:rPr>
              <a:t>Efficiency</a:t>
            </a:r>
            <a:endParaRPr lang="en-US" sz="2065" dirty="0"/>
          </a:p>
        </p:txBody>
      </p:sp>
      <p:sp>
        <p:nvSpPr>
          <p:cNvPr id="11" name="Text 8"/>
          <p:cNvSpPr/>
          <p:nvPr/>
        </p:nvSpPr>
        <p:spPr>
          <a:xfrm>
            <a:off x="2254806" y="2620089"/>
            <a:ext cx="7931468" cy="671274"/>
          </a:xfrm>
          <a:prstGeom prst="rect">
            <a:avLst/>
          </a:prstGeom>
          <a:noFill/>
          <a:ln/>
        </p:spPr>
        <p:txBody>
          <a:bodyPr wrap="square" rtlCol="0" anchor="t"/>
          <a:lstStyle/>
          <a:p>
            <a:pPr algn="l" indent="0" marL="0">
              <a:lnSpc>
                <a:spcPts val="2643"/>
              </a:lnSpc>
              <a:buNone/>
            </a:pPr>
            <a:r>
              <a:rPr lang="en-US" sz="1652" spc="-33" kern="0" dirty="0">
                <a:solidFill>
                  <a:srgbClr val="E5E0DF"/>
                </a:solidFill>
                <a:latin typeface="Inter" pitchFamily="34" charset="0"/>
                <a:ea typeface="Inter" pitchFamily="34" charset="-122"/>
                <a:cs typeface="Inter" pitchFamily="34" charset="-120"/>
              </a:rPr>
              <a:t>Bootstrap provides a pre-built collection of CSS and JavaScript components, empowering developers to create responsive websites quickly.</a:t>
            </a:r>
            <a:endParaRPr lang="en-US" sz="1652" dirty="0"/>
          </a:p>
        </p:txBody>
      </p:sp>
      <p:sp>
        <p:nvSpPr>
          <p:cNvPr id="12" name="Shape 9"/>
          <p:cNvSpPr/>
          <p:nvPr/>
        </p:nvSpPr>
        <p:spPr>
          <a:xfrm>
            <a:off x="1337072" y="4139684"/>
            <a:ext cx="734139" cy="41910"/>
          </a:xfrm>
          <a:prstGeom prst="rect">
            <a:avLst/>
          </a:prstGeom>
          <a:solidFill>
            <a:srgbClr val="140099"/>
          </a:solidFill>
          <a:ln/>
        </p:spPr>
      </p:sp>
      <p:sp>
        <p:nvSpPr>
          <p:cNvPr id="13" name="Shape 10"/>
          <p:cNvSpPr/>
          <p:nvPr/>
        </p:nvSpPr>
        <p:spPr>
          <a:xfrm>
            <a:off x="865108" y="3924657"/>
            <a:ext cx="471964" cy="471964"/>
          </a:xfrm>
          <a:prstGeom prst="roundRect">
            <a:avLst>
              <a:gd name="adj" fmla="val 20001"/>
            </a:avLst>
          </a:prstGeom>
          <a:solidFill>
            <a:srgbClr val="110080"/>
          </a:solidFill>
          <a:ln w="13097">
            <a:solidFill>
              <a:srgbClr val="140099"/>
            </a:solidFill>
            <a:prstDash val="solid"/>
          </a:ln>
        </p:spPr>
      </p:sp>
      <p:sp>
        <p:nvSpPr>
          <p:cNvPr id="14" name="Text 11"/>
          <p:cNvSpPr/>
          <p:nvPr/>
        </p:nvSpPr>
        <p:spPr>
          <a:xfrm>
            <a:off x="1006673" y="3963948"/>
            <a:ext cx="188714" cy="393263"/>
          </a:xfrm>
          <a:prstGeom prst="rect">
            <a:avLst/>
          </a:prstGeom>
          <a:noFill/>
          <a:ln/>
        </p:spPr>
        <p:txBody>
          <a:bodyPr wrap="none" rtlCol="0" anchor="t"/>
          <a:lstStyle/>
          <a:p>
            <a:pPr algn="ctr" indent="0" marL="0">
              <a:lnSpc>
                <a:spcPts val="3097"/>
              </a:lnSpc>
              <a:buNone/>
            </a:pPr>
            <a:r>
              <a:rPr lang="en-US" sz="2478" b="1" spc="-74" kern="0" dirty="0">
                <a:solidFill>
                  <a:srgbClr val="E5E0DF"/>
                </a:solidFill>
                <a:latin typeface="Inter" pitchFamily="34" charset="0"/>
                <a:ea typeface="Inter" pitchFamily="34" charset="-122"/>
                <a:cs typeface="Inter" pitchFamily="34" charset="-120"/>
              </a:rPr>
              <a:t>2</a:t>
            </a:r>
            <a:endParaRPr lang="en-US" sz="2478" dirty="0"/>
          </a:p>
        </p:txBody>
      </p:sp>
      <p:sp>
        <p:nvSpPr>
          <p:cNvPr id="15" name="Text 12"/>
          <p:cNvSpPr/>
          <p:nvPr/>
        </p:nvSpPr>
        <p:spPr>
          <a:xfrm>
            <a:off x="2254806" y="3970496"/>
            <a:ext cx="2097643" cy="327660"/>
          </a:xfrm>
          <a:prstGeom prst="rect">
            <a:avLst/>
          </a:prstGeom>
          <a:noFill/>
          <a:ln/>
        </p:spPr>
        <p:txBody>
          <a:bodyPr wrap="none" rtlCol="0" anchor="t"/>
          <a:lstStyle/>
          <a:p>
            <a:pPr algn="l" indent="0" marL="0">
              <a:lnSpc>
                <a:spcPts val="2581"/>
              </a:lnSpc>
              <a:buNone/>
            </a:pPr>
            <a:r>
              <a:rPr lang="en-US" sz="2065" b="1" spc="-62" kern="0" dirty="0">
                <a:solidFill>
                  <a:srgbClr val="E5E0DF"/>
                </a:solidFill>
                <a:latin typeface="Inter" pitchFamily="34" charset="0"/>
                <a:ea typeface="Inter" pitchFamily="34" charset="-122"/>
                <a:cs typeface="Inter" pitchFamily="34" charset="-120"/>
              </a:rPr>
              <a:t>Grid System</a:t>
            </a:r>
            <a:endParaRPr lang="en-US" sz="2065" dirty="0"/>
          </a:p>
        </p:txBody>
      </p:sp>
      <p:sp>
        <p:nvSpPr>
          <p:cNvPr id="16" name="Text 13"/>
          <p:cNvSpPr/>
          <p:nvPr/>
        </p:nvSpPr>
        <p:spPr>
          <a:xfrm>
            <a:off x="2254806" y="4507825"/>
            <a:ext cx="7931468" cy="671274"/>
          </a:xfrm>
          <a:prstGeom prst="rect">
            <a:avLst/>
          </a:prstGeom>
          <a:noFill/>
          <a:ln/>
        </p:spPr>
        <p:txBody>
          <a:bodyPr wrap="square" rtlCol="0" anchor="t"/>
          <a:lstStyle/>
          <a:p>
            <a:pPr algn="l" indent="0" marL="0">
              <a:lnSpc>
                <a:spcPts val="2643"/>
              </a:lnSpc>
              <a:buNone/>
            </a:pPr>
            <a:r>
              <a:rPr lang="en-US" sz="1652" spc="-33" kern="0" dirty="0">
                <a:solidFill>
                  <a:srgbClr val="E5E0DF"/>
                </a:solidFill>
                <a:latin typeface="Inter" pitchFamily="34" charset="0"/>
                <a:ea typeface="Inter" pitchFamily="34" charset="-122"/>
                <a:cs typeface="Inter" pitchFamily="34" charset="-120"/>
              </a:rPr>
              <a:t>Take advantage of Bootstrap's responsive grid system to create flexible and consistent layouts across different screen sizes.</a:t>
            </a:r>
            <a:endParaRPr lang="en-US" sz="1652" dirty="0"/>
          </a:p>
        </p:txBody>
      </p:sp>
      <p:sp>
        <p:nvSpPr>
          <p:cNvPr id="17" name="Shape 14"/>
          <p:cNvSpPr/>
          <p:nvPr/>
        </p:nvSpPr>
        <p:spPr>
          <a:xfrm>
            <a:off x="1337072" y="6027420"/>
            <a:ext cx="734139" cy="41910"/>
          </a:xfrm>
          <a:prstGeom prst="rect">
            <a:avLst/>
          </a:prstGeom>
          <a:solidFill>
            <a:srgbClr val="140099"/>
          </a:solidFill>
          <a:ln/>
        </p:spPr>
      </p:sp>
      <p:sp>
        <p:nvSpPr>
          <p:cNvPr id="18" name="Shape 15"/>
          <p:cNvSpPr/>
          <p:nvPr/>
        </p:nvSpPr>
        <p:spPr>
          <a:xfrm>
            <a:off x="865108" y="5812393"/>
            <a:ext cx="471964" cy="471964"/>
          </a:xfrm>
          <a:prstGeom prst="roundRect">
            <a:avLst>
              <a:gd name="adj" fmla="val 20001"/>
            </a:avLst>
          </a:prstGeom>
          <a:solidFill>
            <a:srgbClr val="110080"/>
          </a:solidFill>
          <a:ln w="13097">
            <a:solidFill>
              <a:srgbClr val="140099"/>
            </a:solidFill>
            <a:prstDash val="solid"/>
          </a:ln>
        </p:spPr>
      </p:sp>
      <p:sp>
        <p:nvSpPr>
          <p:cNvPr id="19" name="Text 16"/>
          <p:cNvSpPr/>
          <p:nvPr/>
        </p:nvSpPr>
        <p:spPr>
          <a:xfrm>
            <a:off x="1002863" y="5851684"/>
            <a:ext cx="196334" cy="393263"/>
          </a:xfrm>
          <a:prstGeom prst="rect">
            <a:avLst/>
          </a:prstGeom>
          <a:noFill/>
          <a:ln/>
        </p:spPr>
        <p:txBody>
          <a:bodyPr wrap="none" rtlCol="0" anchor="t"/>
          <a:lstStyle/>
          <a:p>
            <a:pPr algn="ctr" indent="0" marL="0">
              <a:lnSpc>
                <a:spcPts val="3097"/>
              </a:lnSpc>
              <a:buNone/>
            </a:pPr>
            <a:r>
              <a:rPr lang="en-US" sz="2478" b="1" spc="-74" kern="0" dirty="0">
                <a:solidFill>
                  <a:srgbClr val="E5E0DF"/>
                </a:solidFill>
                <a:latin typeface="Inter" pitchFamily="34" charset="0"/>
                <a:ea typeface="Inter" pitchFamily="34" charset="-122"/>
                <a:cs typeface="Inter" pitchFamily="34" charset="-120"/>
              </a:rPr>
              <a:t>3</a:t>
            </a:r>
            <a:endParaRPr lang="en-US" sz="2478" dirty="0"/>
          </a:p>
        </p:txBody>
      </p:sp>
      <p:sp>
        <p:nvSpPr>
          <p:cNvPr id="20" name="Text 17"/>
          <p:cNvSpPr/>
          <p:nvPr/>
        </p:nvSpPr>
        <p:spPr>
          <a:xfrm>
            <a:off x="2254806" y="5858232"/>
            <a:ext cx="2097643" cy="327660"/>
          </a:xfrm>
          <a:prstGeom prst="rect">
            <a:avLst/>
          </a:prstGeom>
          <a:noFill/>
          <a:ln/>
        </p:spPr>
        <p:txBody>
          <a:bodyPr wrap="none" rtlCol="0" anchor="t"/>
          <a:lstStyle/>
          <a:p>
            <a:pPr algn="l" indent="0" marL="0">
              <a:lnSpc>
                <a:spcPts val="2581"/>
              </a:lnSpc>
              <a:buNone/>
            </a:pPr>
            <a:r>
              <a:rPr lang="en-US" sz="2065" b="1" spc="-62" kern="0" dirty="0">
                <a:solidFill>
                  <a:srgbClr val="E5E0DF"/>
                </a:solidFill>
                <a:latin typeface="Inter" pitchFamily="34" charset="0"/>
                <a:ea typeface="Inter" pitchFamily="34" charset="-122"/>
                <a:cs typeface="Inter" pitchFamily="34" charset="-120"/>
              </a:rPr>
              <a:t>Customization</a:t>
            </a:r>
            <a:endParaRPr lang="en-US" sz="2065" dirty="0"/>
          </a:p>
        </p:txBody>
      </p:sp>
      <p:sp>
        <p:nvSpPr>
          <p:cNvPr id="21" name="Text 18"/>
          <p:cNvSpPr/>
          <p:nvPr/>
        </p:nvSpPr>
        <p:spPr>
          <a:xfrm>
            <a:off x="2254806" y="6395561"/>
            <a:ext cx="7931468" cy="671274"/>
          </a:xfrm>
          <a:prstGeom prst="rect">
            <a:avLst/>
          </a:prstGeom>
          <a:noFill/>
          <a:ln/>
        </p:spPr>
        <p:txBody>
          <a:bodyPr wrap="square" rtlCol="0" anchor="t"/>
          <a:lstStyle/>
          <a:p>
            <a:pPr algn="l" indent="0" marL="0">
              <a:lnSpc>
                <a:spcPts val="2643"/>
              </a:lnSpc>
              <a:buNone/>
            </a:pPr>
            <a:r>
              <a:rPr lang="en-US" sz="1652" spc="-33" kern="0" dirty="0">
                <a:solidFill>
                  <a:srgbClr val="E5E0DF"/>
                </a:solidFill>
                <a:latin typeface="Inter" pitchFamily="34" charset="0"/>
                <a:ea typeface="Inter" pitchFamily="34" charset="-122"/>
                <a:cs typeface="Inter" pitchFamily="34" charset="-120"/>
              </a:rPr>
              <a:t>Extend Bootstrap's capabilities by customizing themes, styles, and components to match your unique design requirements.</a:t>
            </a:r>
            <a:endParaRPr lang="en-US" sz="1652"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736521"/>
            <a:ext cx="9306401"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The Disadvantages of Using Bootstrap</a:t>
            </a:r>
            <a:endParaRPr lang="en-US" sz="4374" dirty="0"/>
          </a:p>
        </p:txBody>
      </p:sp>
      <p:sp>
        <p:nvSpPr>
          <p:cNvPr id="6" name="Shape 3"/>
          <p:cNvSpPr/>
          <p:nvPr/>
        </p:nvSpPr>
        <p:spPr>
          <a:xfrm>
            <a:off x="833199" y="2632115"/>
            <a:ext cx="499943" cy="499943"/>
          </a:xfrm>
          <a:prstGeom prst="roundRect">
            <a:avLst>
              <a:gd name="adj" fmla="val 20000"/>
            </a:avLst>
          </a:prstGeom>
          <a:solidFill>
            <a:srgbClr val="110080"/>
          </a:solidFill>
          <a:ln w="13811">
            <a:solidFill>
              <a:srgbClr val="140099"/>
            </a:solidFill>
            <a:prstDash val="solid"/>
          </a:ln>
        </p:spPr>
      </p:sp>
      <p:sp>
        <p:nvSpPr>
          <p:cNvPr id="7" name="Text 4"/>
          <p:cNvSpPr/>
          <p:nvPr/>
        </p:nvSpPr>
        <p:spPr>
          <a:xfrm>
            <a:off x="1004292" y="2673787"/>
            <a:ext cx="1577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1555313" y="2708434"/>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Code Bloat</a:t>
            </a:r>
            <a:endParaRPr lang="en-US" sz="2187" dirty="0"/>
          </a:p>
        </p:txBody>
      </p:sp>
      <p:sp>
        <p:nvSpPr>
          <p:cNvPr id="9" name="Text 6"/>
          <p:cNvSpPr/>
          <p:nvPr/>
        </p:nvSpPr>
        <p:spPr>
          <a:xfrm>
            <a:off x="1555313" y="3277791"/>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Bootstrap's extensive CSS and JavaScript library can result in larger file sizes and slower load times compared to custom-built solutions.</a:t>
            </a:r>
            <a:endParaRPr lang="en-US" sz="1750" dirty="0"/>
          </a:p>
        </p:txBody>
      </p:sp>
      <p:sp>
        <p:nvSpPr>
          <p:cNvPr id="10" name="Shape 7"/>
          <p:cNvSpPr/>
          <p:nvPr/>
        </p:nvSpPr>
        <p:spPr>
          <a:xfrm>
            <a:off x="833199" y="4384358"/>
            <a:ext cx="499943" cy="499943"/>
          </a:xfrm>
          <a:prstGeom prst="roundRect">
            <a:avLst>
              <a:gd name="adj" fmla="val 20000"/>
            </a:avLst>
          </a:prstGeom>
          <a:solidFill>
            <a:srgbClr val="110080"/>
          </a:solidFill>
          <a:ln w="13811">
            <a:solidFill>
              <a:srgbClr val="140099"/>
            </a:solidFill>
            <a:prstDash val="solid"/>
          </a:ln>
        </p:spPr>
      </p:sp>
      <p:sp>
        <p:nvSpPr>
          <p:cNvPr id="11" name="Text 8"/>
          <p:cNvSpPr/>
          <p:nvPr/>
        </p:nvSpPr>
        <p:spPr>
          <a:xfrm>
            <a:off x="985242" y="4426029"/>
            <a:ext cx="19585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1555313" y="4460677"/>
            <a:ext cx="3488888"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Dependency on Framework</a:t>
            </a:r>
            <a:endParaRPr lang="en-US" sz="2187" dirty="0"/>
          </a:p>
        </p:txBody>
      </p:sp>
      <p:sp>
        <p:nvSpPr>
          <p:cNvPr id="13" name="Text 10"/>
          <p:cNvSpPr/>
          <p:nvPr/>
        </p:nvSpPr>
        <p:spPr>
          <a:xfrm>
            <a:off x="1555313" y="5030033"/>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Reliance on Bootstrap can limit the flexibility and creativity of your designs, leading to websites that look similar to others.</a:t>
            </a:r>
            <a:endParaRPr lang="en-US" sz="1750" dirty="0"/>
          </a:p>
        </p:txBody>
      </p:sp>
      <p:sp>
        <p:nvSpPr>
          <p:cNvPr id="14" name="Shape 11"/>
          <p:cNvSpPr/>
          <p:nvPr/>
        </p:nvSpPr>
        <p:spPr>
          <a:xfrm>
            <a:off x="833199" y="6136600"/>
            <a:ext cx="499943" cy="499943"/>
          </a:xfrm>
          <a:prstGeom prst="roundRect">
            <a:avLst>
              <a:gd name="adj" fmla="val 20000"/>
            </a:avLst>
          </a:prstGeom>
          <a:solidFill>
            <a:srgbClr val="110080"/>
          </a:solidFill>
          <a:ln w="13811">
            <a:solidFill>
              <a:srgbClr val="140099"/>
            </a:solidFill>
            <a:prstDash val="solid"/>
          </a:ln>
        </p:spPr>
      </p:sp>
      <p:sp>
        <p:nvSpPr>
          <p:cNvPr id="15" name="Text 12"/>
          <p:cNvSpPr/>
          <p:nvPr/>
        </p:nvSpPr>
        <p:spPr>
          <a:xfrm>
            <a:off x="981432" y="6178272"/>
            <a:ext cx="203478" cy="416481"/>
          </a:xfrm>
          <a:prstGeom prst="rect">
            <a:avLst/>
          </a:prstGeom>
          <a:noFill/>
          <a:ln/>
        </p:spPr>
        <p:txBody>
          <a:bodyPr wrap="none" rtlCol="0" anchor="t"/>
          <a:lstStyle/>
          <a:p>
            <a:pPr algn="ctr" indent="0" marL="0">
              <a:lnSpc>
                <a:spcPts val="3281"/>
              </a:lnSpc>
              <a:buNone/>
            </a:pPr>
            <a:r>
              <a:rPr lang="en-US" sz="2624" b="1" spc="-79" kern="0" dirty="0">
                <a:solidFill>
                  <a:srgbClr val="E5E0DF"/>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1555313" y="6212919"/>
            <a:ext cx="2221944" cy="347186"/>
          </a:xfrm>
          <a:prstGeom prst="rect">
            <a:avLst/>
          </a:prstGeom>
          <a:noFill/>
          <a:ln/>
        </p:spPr>
        <p:txBody>
          <a:bodyPr wrap="none" rtlCol="0" anchor="t"/>
          <a:lstStyle/>
          <a:p>
            <a:pPr indent="0" marL="0">
              <a:lnSpc>
                <a:spcPts val="2734"/>
              </a:lnSpc>
              <a:buNone/>
            </a:pPr>
            <a:r>
              <a:rPr lang="en-US" sz="2187" b="1" spc="-66" kern="0" dirty="0">
                <a:solidFill>
                  <a:srgbClr val="E5E0DF"/>
                </a:solidFill>
                <a:latin typeface="Inter" pitchFamily="34" charset="0"/>
                <a:ea typeface="Inter" pitchFamily="34" charset="-122"/>
                <a:cs typeface="Inter" pitchFamily="34" charset="-120"/>
              </a:rPr>
              <a:t>Learning Curve</a:t>
            </a:r>
            <a:endParaRPr lang="en-US" sz="2187" dirty="0"/>
          </a:p>
        </p:txBody>
      </p:sp>
      <p:sp>
        <p:nvSpPr>
          <p:cNvPr id="17" name="Text 14"/>
          <p:cNvSpPr/>
          <p:nvPr/>
        </p:nvSpPr>
        <p:spPr>
          <a:xfrm>
            <a:off x="1555313" y="6782276"/>
            <a:ext cx="8584287" cy="710803"/>
          </a:xfrm>
          <a:prstGeom prst="rect">
            <a:avLst/>
          </a:prstGeom>
          <a:noFill/>
          <a:ln/>
        </p:spPr>
        <p:txBody>
          <a:bodyPr wrap="square" rtlCol="0" anchor="t"/>
          <a:lstStyle/>
          <a:p>
            <a:pPr indent="0" marL="0">
              <a:lnSpc>
                <a:spcPts val="2799"/>
              </a:lnSpc>
              <a:buNone/>
            </a:pPr>
            <a:r>
              <a:rPr lang="en-US" sz="1750" spc="-35" kern="0" dirty="0">
                <a:solidFill>
                  <a:srgbClr val="E5E0DF"/>
                </a:solidFill>
                <a:latin typeface="Inter" pitchFamily="34" charset="0"/>
                <a:ea typeface="Inter" pitchFamily="34" charset="-122"/>
                <a:cs typeface="Inter" pitchFamily="34" charset="-120"/>
              </a:rPr>
              <a:t>Mastering Bootstrap may require additional time and effort, especially for developers who prefer to write their own CSS and JavaScript code.</a:t>
            </a:r>
            <a:endParaRPr lang="en-US" sz="1750"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w="13811">
            <a:solidFill>
              <a:srgbClr val="565151"/>
            </a:solidFill>
            <a:prstDash val="solid"/>
          </a:ln>
        </p:spPr>
      </p:sp>
      <p:sp>
        <p:nvSpPr>
          <p:cNvPr id="4" name="Text 2"/>
          <p:cNvSpPr/>
          <p:nvPr/>
        </p:nvSpPr>
        <p:spPr>
          <a:xfrm>
            <a:off x="2037993" y="694134"/>
            <a:ext cx="10554414" cy="1388745"/>
          </a:xfrm>
          <a:prstGeom prst="rect">
            <a:avLst/>
          </a:prstGeom>
          <a:noFill/>
          <a:ln/>
        </p:spPr>
        <p:txBody>
          <a:bodyPr wrap="square" rtlCol="0" anchor="t"/>
          <a:lstStyle/>
          <a:p>
            <a:pPr indent="0" marL="0">
              <a:lnSpc>
                <a:spcPts val="5468"/>
              </a:lnSpc>
              <a:buNone/>
            </a:pPr>
            <a:r>
              <a:rPr lang="en-US" sz="4374" b="1" spc="-131" kern="0" dirty="0">
                <a:solidFill>
                  <a:srgbClr val="FFFFFF"/>
                </a:solidFill>
                <a:latin typeface="Inter" pitchFamily="34" charset="0"/>
                <a:ea typeface="Inter" pitchFamily="34" charset="-122"/>
                <a:cs typeface="Inter" pitchFamily="34" charset="-120"/>
              </a:rPr>
              <a:t>Chat GPT and Google Bard: Conversational AI</a:t>
            </a:r>
            <a:endParaRPr lang="en-US" sz="4374" dirty="0"/>
          </a:p>
        </p:txBody>
      </p:sp>
      <p:pic>
        <p:nvPicPr>
          <p:cNvPr id="5" name="Image 0" descr="preencoded.png">    </p:cNvPr>
          <p:cNvPicPr>
            <a:picLocks noChangeAspect="1"/>
          </p:cNvPicPr>
          <p:nvPr/>
        </p:nvPicPr>
        <p:blipFill>
          <a:blip r:embed="rId1"/>
          <a:stretch>
            <a:fillRect/>
          </a:stretch>
        </p:blipFill>
        <p:spPr>
          <a:xfrm>
            <a:off x="2037993" y="2527221"/>
            <a:ext cx="3295888" cy="2036921"/>
          </a:xfrm>
          <a:prstGeom prst="rect">
            <a:avLst/>
          </a:prstGeom>
        </p:spPr>
      </p:pic>
      <p:sp>
        <p:nvSpPr>
          <p:cNvPr id="6" name="Text 3"/>
          <p:cNvSpPr/>
          <p:nvPr/>
        </p:nvSpPr>
        <p:spPr>
          <a:xfrm>
            <a:off x="2037993" y="4841796"/>
            <a:ext cx="3295888" cy="694373"/>
          </a:xfrm>
          <a:prstGeom prst="rect">
            <a:avLst/>
          </a:prstGeom>
          <a:noFill/>
          <a:ln/>
        </p:spPr>
        <p:txBody>
          <a:bodyPr wrap="squar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Seamless Communication</a:t>
            </a:r>
            <a:endParaRPr lang="en-US" sz="2187" dirty="0"/>
          </a:p>
        </p:txBody>
      </p:sp>
      <p:sp>
        <p:nvSpPr>
          <p:cNvPr id="7" name="Text 4"/>
          <p:cNvSpPr/>
          <p:nvPr/>
        </p:nvSpPr>
        <p:spPr>
          <a:xfrm>
            <a:off x="2037993" y="5758339"/>
            <a:ext cx="3295888"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Discover the world of conversational AI with Chat GPT and Google Bard, revolutionizing interactions between humans and machines.</a:t>
            </a:r>
            <a:endParaRPr lang="en-US" sz="1750" dirty="0"/>
          </a:p>
        </p:txBody>
      </p:sp>
      <p:pic>
        <p:nvPicPr>
          <p:cNvPr id="8" name="Image 1" descr="preencoded.png">    </p:cNvPr>
          <p:cNvPicPr>
            <a:picLocks noChangeAspect="1"/>
          </p:cNvPicPr>
          <p:nvPr/>
        </p:nvPicPr>
        <p:blipFill>
          <a:blip r:embed="rId2"/>
          <a:stretch>
            <a:fillRect/>
          </a:stretch>
        </p:blipFill>
        <p:spPr>
          <a:xfrm>
            <a:off x="5667137" y="2527221"/>
            <a:ext cx="3296007" cy="2037040"/>
          </a:xfrm>
          <a:prstGeom prst="rect">
            <a:avLst/>
          </a:prstGeom>
        </p:spPr>
      </p:pic>
      <p:sp>
        <p:nvSpPr>
          <p:cNvPr id="9" name="Text 5"/>
          <p:cNvSpPr/>
          <p:nvPr/>
        </p:nvSpPr>
        <p:spPr>
          <a:xfrm>
            <a:off x="5667137" y="4841915"/>
            <a:ext cx="3296007" cy="694373"/>
          </a:xfrm>
          <a:prstGeom prst="rect">
            <a:avLst/>
          </a:prstGeom>
          <a:noFill/>
          <a:ln/>
        </p:spPr>
        <p:txBody>
          <a:bodyPr wrap="squar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Advanced Natural Language Processing</a:t>
            </a:r>
            <a:endParaRPr lang="en-US" sz="2187" dirty="0"/>
          </a:p>
        </p:txBody>
      </p:sp>
      <p:sp>
        <p:nvSpPr>
          <p:cNvPr id="10" name="Text 6"/>
          <p:cNvSpPr/>
          <p:nvPr/>
        </p:nvSpPr>
        <p:spPr>
          <a:xfrm>
            <a:off x="5667137" y="5758458"/>
            <a:ext cx="3296007"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Experience AI-powered chatbots that understand and respond to human language, improving customer support and user engagement.</a:t>
            </a:r>
            <a:endParaRPr lang="en-US" sz="1750" dirty="0"/>
          </a:p>
        </p:txBody>
      </p:sp>
      <p:pic>
        <p:nvPicPr>
          <p:cNvPr id="11" name="Image 2" descr="preencoded.png">    </p:cNvPr>
          <p:cNvPicPr>
            <a:picLocks noChangeAspect="1"/>
          </p:cNvPicPr>
          <p:nvPr/>
        </p:nvPicPr>
        <p:blipFill>
          <a:blip r:embed="rId3"/>
          <a:stretch>
            <a:fillRect/>
          </a:stretch>
        </p:blipFill>
        <p:spPr>
          <a:xfrm>
            <a:off x="9296400" y="2527221"/>
            <a:ext cx="3296007" cy="2037040"/>
          </a:xfrm>
          <a:prstGeom prst="rect">
            <a:avLst/>
          </a:prstGeom>
        </p:spPr>
      </p:pic>
      <p:sp>
        <p:nvSpPr>
          <p:cNvPr id="12" name="Text 7"/>
          <p:cNvSpPr/>
          <p:nvPr/>
        </p:nvSpPr>
        <p:spPr>
          <a:xfrm>
            <a:off x="9296400" y="4841915"/>
            <a:ext cx="2296120" cy="347186"/>
          </a:xfrm>
          <a:prstGeom prst="rect">
            <a:avLst/>
          </a:prstGeom>
          <a:noFill/>
          <a:ln/>
        </p:spPr>
        <p:txBody>
          <a:bodyPr wrap="none" rtlCol="0" anchor="t"/>
          <a:lstStyle/>
          <a:p>
            <a:pPr algn="l" indent="0" marL="0">
              <a:lnSpc>
                <a:spcPts val="2734"/>
              </a:lnSpc>
              <a:buNone/>
            </a:pPr>
            <a:r>
              <a:rPr lang="en-US" sz="2187" b="1" spc="-66" kern="0" dirty="0">
                <a:solidFill>
                  <a:srgbClr val="FFFFFF"/>
                </a:solidFill>
                <a:latin typeface="Inter" pitchFamily="34" charset="0"/>
                <a:ea typeface="Inter" pitchFamily="34" charset="-122"/>
                <a:cs typeface="Inter" pitchFamily="34" charset="-120"/>
              </a:rPr>
              <a:t>Virtual Assistants</a:t>
            </a:r>
            <a:endParaRPr lang="en-US" sz="2187" dirty="0"/>
          </a:p>
        </p:txBody>
      </p:sp>
      <p:sp>
        <p:nvSpPr>
          <p:cNvPr id="13" name="Text 8"/>
          <p:cNvSpPr/>
          <p:nvPr/>
        </p:nvSpPr>
        <p:spPr>
          <a:xfrm>
            <a:off x="9296400" y="5411272"/>
            <a:ext cx="3296007" cy="1777008"/>
          </a:xfrm>
          <a:prstGeom prst="rect">
            <a:avLst/>
          </a:prstGeom>
          <a:noFill/>
          <a:ln/>
        </p:spPr>
        <p:txBody>
          <a:bodyPr wrap="square" rtlCol="0" anchor="t"/>
          <a:lstStyle/>
          <a:p>
            <a:pPr algn="l" indent="0" marL="0">
              <a:lnSpc>
                <a:spcPts val="2799"/>
              </a:lnSpc>
              <a:buNone/>
            </a:pPr>
            <a:r>
              <a:rPr lang="en-US" sz="1750" spc="-35" kern="0" dirty="0">
                <a:solidFill>
                  <a:srgbClr val="E5E0DF"/>
                </a:solidFill>
                <a:latin typeface="Inter" pitchFamily="34" charset="0"/>
                <a:ea typeface="Inter" pitchFamily="34" charset="-122"/>
                <a:cs typeface="Inter" pitchFamily="34" charset="-120"/>
              </a:rPr>
              <a:t>Explore the potential of conversational AI in creating virtual assistants that assist with tasks, provide information, and facilitate productivity.</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32934"/>
          </a:xfrm>
          <a:prstGeom prst="rect">
            <a:avLst/>
          </a:prstGeom>
          <a:solidFill>
            <a:srgbClr val="272525"/>
          </a:solidFill>
          <a:ln w="13216">
            <a:solidFill>
              <a:srgbClr val="565151"/>
            </a:solidFill>
            <a:prstDash val="solid"/>
          </a:ln>
        </p:spPr>
      </p:sp>
      <p:pic>
        <p:nvPicPr>
          <p:cNvPr id="4" name="Image 0" descr="preencoded.png">    </p:cNvPr>
          <p:cNvPicPr>
            <a:picLocks noChangeAspect="1"/>
          </p:cNvPicPr>
          <p:nvPr/>
        </p:nvPicPr>
        <p:blipFill>
          <a:blip r:embed="rId1"/>
          <a:stretch>
            <a:fillRect/>
          </a:stretch>
        </p:blipFill>
        <p:spPr>
          <a:xfrm>
            <a:off x="0" y="0"/>
            <a:ext cx="3657600" cy="8232934"/>
          </a:xfrm>
          <a:prstGeom prst="rect">
            <a:avLst/>
          </a:prstGeom>
        </p:spPr>
      </p:pic>
      <p:sp>
        <p:nvSpPr>
          <p:cNvPr id="5" name="Text 2"/>
          <p:cNvSpPr/>
          <p:nvPr/>
        </p:nvSpPr>
        <p:spPr>
          <a:xfrm>
            <a:off x="4451152" y="581858"/>
            <a:ext cx="9385697" cy="1322308"/>
          </a:xfrm>
          <a:prstGeom prst="rect">
            <a:avLst/>
          </a:prstGeom>
          <a:noFill/>
          <a:ln/>
        </p:spPr>
        <p:txBody>
          <a:bodyPr wrap="square" rtlCol="0" anchor="t"/>
          <a:lstStyle/>
          <a:p>
            <a:pPr indent="0" marL="0">
              <a:lnSpc>
                <a:spcPts val="5207"/>
              </a:lnSpc>
              <a:buNone/>
            </a:pPr>
            <a:r>
              <a:rPr lang="en-US" sz="4166" b="1" spc="-125" kern="0" dirty="0">
                <a:solidFill>
                  <a:srgbClr val="FFFFFF"/>
                </a:solidFill>
                <a:latin typeface="Inter" pitchFamily="34" charset="0"/>
                <a:ea typeface="Inter" pitchFamily="34" charset="-122"/>
                <a:cs typeface="Inter" pitchFamily="34" charset="-120"/>
              </a:rPr>
              <a:t>The Importance of Adobe Illustrator in Web Design</a:t>
            </a:r>
            <a:endParaRPr lang="en-US" sz="4166" dirty="0"/>
          </a:p>
        </p:txBody>
      </p:sp>
      <p:sp>
        <p:nvSpPr>
          <p:cNvPr id="6" name="Shape 3"/>
          <p:cNvSpPr/>
          <p:nvPr/>
        </p:nvSpPr>
        <p:spPr>
          <a:xfrm>
            <a:off x="4451152" y="2221587"/>
            <a:ext cx="9385697" cy="1668780"/>
          </a:xfrm>
          <a:prstGeom prst="roundRect">
            <a:avLst>
              <a:gd name="adj" fmla="val 5706"/>
            </a:avLst>
          </a:prstGeom>
          <a:solidFill>
            <a:srgbClr val="110080"/>
          </a:solidFill>
          <a:ln w="13216">
            <a:solidFill>
              <a:srgbClr val="140099"/>
            </a:solidFill>
            <a:prstDash val="solid"/>
          </a:ln>
        </p:spPr>
      </p:sp>
      <p:sp>
        <p:nvSpPr>
          <p:cNvPr id="7" name="Text 4"/>
          <p:cNvSpPr/>
          <p:nvPr/>
        </p:nvSpPr>
        <p:spPr>
          <a:xfrm>
            <a:off x="4675942" y="2446377"/>
            <a:ext cx="2116098" cy="330637"/>
          </a:xfrm>
          <a:prstGeom prst="rect">
            <a:avLst/>
          </a:prstGeom>
          <a:noFill/>
          <a:ln/>
        </p:spPr>
        <p:txBody>
          <a:bodyPr wrap="none" rtlCol="0" anchor="t"/>
          <a:lstStyle/>
          <a:p>
            <a:pPr indent="0" marL="0">
              <a:lnSpc>
                <a:spcPts val="2604"/>
              </a:lnSpc>
              <a:buNone/>
            </a:pPr>
            <a:r>
              <a:rPr lang="en-US" sz="2083" b="1" spc="-62" kern="0" dirty="0">
                <a:solidFill>
                  <a:srgbClr val="E5E0DF"/>
                </a:solidFill>
                <a:latin typeface="Inter" pitchFamily="34" charset="0"/>
                <a:ea typeface="Inter" pitchFamily="34" charset="-122"/>
                <a:cs typeface="Inter" pitchFamily="34" charset="-120"/>
              </a:rPr>
              <a:t>Visual Design</a:t>
            </a:r>
            <a:endParaRPr lang="en-US" sz="2083" dirty="0"/>
          </a:p>
        </p:txBody>
      </p:sp>
      <p:sp>
        <p:nvSpPr>
          <p:cNvPr id="8" name="Text 5"/>
          <p:cNvSpPr/>
          <p:nvPr/>
        </p:nvSpPr>
        <p:spPr>
          <a:xfrm>
            <a:off x="4675942" y="2988588"/>
            <a:ext cx="8936117" cy="676989"/>
          </a:xfrm>
          <a:prstGeom prst="rect">
            <a:avLst/>
          </a:prstGeom>
          <a:noFill/>
          <a:ln/>
        </p:spPr>
        <p:txBody>
          <a:bodyPr wrap="square" rtlCol="0" anchor="t"/>
          <a:lstStyle/>
          <a:p>
            <a:pPr indent="0" marL="0">
              <a:lnSpc>
                <a:spcPts val="2666"/>
              </a:lnSpc>
              <a:buNone/>
            </a:pPr>
            <a:r>
              <a:rPr lang="en-US" sz="1666" spc="-33" kern="0" dirty="0">
                <a:solidFill>
                  <a:srgbClr val="E5E0DF"/>
                </a:solidFill>
                <a:latin typeface="Inter" pitchFamily="34" charset="0"/>
                <a:ea typeface="Inter" pitchFamily="34" charset="-122"/>
                <a:cs typeface="Inter" pitchFamily="34" charset="-120"/>
              </a:rPr>
              <a:t>Adobe Illustrator empowers designers to create stunning visuals, illustrations, and logos that elevate the aesthetics of web layouts.</a:t>
            </a:r>
            <a:endParaRPr lang="en-US" sz="1666" dirty="0"/>
          </a:p>
        </p:txBody>
      </p:sp>
      <p:sp>
        <p:nvSpPr>
          <p:cNvPr id="9" name="Shape 6"/>
          <p:cNvSpPr/>
          <p:nvPr/>
        </p:nvSpPr>
        <p:spPr>
          <a:xfrm>
            <a:off x="4451152" y="4101941"/>
            <a:ext cx="9385697" cy="1668780"/>
          </a:xfrm>
          <a:prstGeom prst="roundRect">
            <a:avLst>
              <a:gd name="adj" fmla="val 5706"/>
            </a:avLst>
          </a:prstGeom>
          <a:solidFill>
            <a:srgbClr val="110080"/>
          </a:solidFill>
          <a:ln w="13216">
            <a:solidFill>
              <a:srgbClr val="140099"/>
            </a:solidFill>
            <a:prstDash val="solid"/>
          </a:ln>
        </p:spPr>
      </p:sp>
      <p:sp>
        <p:nvSpPr>
          <p:cNvPr id="10" name="Text 7"/>
          <p:cNvSpPr/>
          <p:nvPr/>
        </p:nvSpPr>
        <p:spPr>
          <a:xfrm>
            <a:off x="4675942" y="4326731"/>
            <a:ext cx="2116098" cy="330637"/>
          </a:xfrm>
          <a:prstGeom prst="rect">
            <a:avLst/>
          </a:prstGeom>
          <a:noFill/>
          <a:ln/>
        </p:spPr>
        <p:txBody>
          <a:bodyPr wrap="none" rtlCol="0" anchor="t"/>
          <a:lstStyle/>
          <a:p>
            <a:pPr indent="0" marL="0">
              <a:lnSpc>
                <a:spcPts val="2604"/>
              </a:lnSpc>
              <a:buNone/>
            </a:pPr>
            <a:r>
              <a:rPr lang="en-US" sz="2083" b="1" spc="-62" kern="0" dirty="0">
                <a:solidFill>
                  <a:srgbClr val="E5E0DF"/>
                </a:solidFill>
                <a:latin typeface="Inter" pitchFamily="34" charset="0"/>
                <a:ea typeface="Inter" pitchFamily="34" charset="-122"/>
                <a:cs typeface="Inter" pitchFamily="34" charset="-120"/>
              </a:rPr>
              <a:t>Scalability</a:t>
            </a:r>
            <a:endParaRPr lang="en-US" sz="2083" dirty="0"/>
          </a:p>
        </p:txBody>
      </p:sp>
      <p:sp>
        <p:nvSpPr>
          <p:cNvPr id="11" name="Text 8"/>
          <p:cNvSpPr/>
          <p:nvPr/>
        </p:nvSpPr>
        <p:spPr>
          <a:xfrm>
            <a:off x="4675942" y="4868942"/>
            <a:ext cx="8936117" cy="676989"/>
          </a:xfrm>
          <a:prstGeom prst="rect">
            <a:avLst/>
          </a:prstGeom>
          <a:noFill/>
          <a:ln/>
        </p:spPr>
        <p:txBody>
          <a:bodyPr wrap="square" rtlCol="0" anchor="t"/>
          <a:lstStyle/>
          <a:p>
            <a:pPr indent="0" marL="0">
              <a:lnSpc>
                <a:spcPts val="2666"/>
              </a:lnSpc>
              <a:buNone/>
            </a:pPr>
            <a:r>
              <a:rPr lang="en-US" sz="1666" spc="-33" kern="0" dirty="0">
                <a:solidFill>
                  <a:srgbClr val="E5E0DF"/>
                </a:solidFill>
                <a:latin typeface="Inter" pitchFamily="34" charset="0"/>
                <a:ea typeface="Inter" pitchFamily="34" charset="-122"/>
                <a:cs typeface="Inter" pitchFamily="34" charset="-120"/>
              </a:rPr>
              <a:t>Create vector graphics that can be scaled up or down without losing quality, ensuring crisp and sharp images across different devices.</a:t>
            </a:r>
            <a:endParaRPr lang="en-US" sz="1666" dirty="0"/>
          </a:p>
        </p:txBody>
      </p:sp>
      <p:sp>
        <p:nvSpPr>
          <p:cNvPr id="12" name="Shape 9"/>
          <p:cNvSpPr/>
          <p:nvPr/>
        </p:nvSpPr>
        <p:spPr>
          <a:xfrm>
            <a:off x="4451152" y="5982295"/>
            <a:ext cx="9385697" cy="1668780"/>
          </a:xfrm>
          <a:prstGeom prst="roundRect">
            <a:avLst>
              <a:gd name="adj" fmla="val 5706"/>
            </a:avLst>
          </a:prstGeom>
          <a:solidFill>
            <a:srgbClr val="110080"/>
          </a:solidFill>
          <a:ln w="13216">
            <a:solidFill>
              <a:srgbClr val="140099"/>
            </a:solidFill>
            <a:prstDash val="solid"/>
          </a:ln>
        </p:spPr>
      </p:sp>
      <p:sp>
        <p:nvSpPr>
          <p:cNvPr id="13" name="Text 10"/>
          <p:cNvSpPr/>
          <p:nvPr/>
        </p:nvSpPr>
        <p:spPr>
          <a:xfrm>
            <a:off x="4675942" y="6207085"/>
            <a:ext cx="2116098" cy="330637"/>
          </a:xfrm>
          <a:prstGeom prst="rect">
            <a:avLst/>
          </a:prstGeom>
          <a:noFill/>
          <a:ln/>
        </p:spPr>
        <p:txBody>
          <a:bodyPr wrap="none" rtlCol="0" anchor="t"/>
          <a:lstStyle/>
          <a:p>
            <a:pPr indent="0" marL="0">
              <a:lnSpc>
                <a:spcPts val="2604"/>
              </a:lnSpc>
              <a:buNone/>
            </a:pPr>
            <a:r>
              <a:rPr lang="en-US" sz="2083" b="1" spc="-62" kern="0" dirty="0">
                <a:solidFill>
                  <a:srgbClr val="E5E0DF"/>
                </a:solidFill>
                <a:latin typeface="Inter" pitchFamily="34" charset="0"/>
                <a:ea typeface="Inter" pitchFamily="34" charset="-122"/>
                <a:cs typeface="Inter" pitchFamily="34" charset="-120"/>
              </a:rPr>
              <a:t>Collaboration</a:t>
            </a:r>
            <a:endParaRPr lang="en-US" sz="2083" dirty="0"/>
          </a:p>
        </p:txBody>
      </p:sp>
      <p:sp>
        <p:nvSpPr>
          <p:cNvPr id="14" name="Text 11"/>
          <p:cNvSpPr/>
          <p:nvPr/>
        </p:nvSpPr>
        <p:spPr>
          <a:xfrm>
            <a:off x="4675942" y="6749296"/>
            <a:ext cx="8936117" cy="676989"/>
          </a:xfrm>
          <a:prstGeom prst="rect">
            <a:avLst/>
          </a:prstGeom>
          <a:noFill/>
          <a:ln/>
        </p:spPr>
        <p:txBody>
          <a:bodyPr wrap="square" rtlCol="0" anchor="t"/>
          <a:lstStyle/>
          <a:p>
            <a:pPr indent="0" marL="0">
              <a:lnSpc>
                <a:spcPts val="2666"/>
              </a:lnSpc>
              <a:buNone/>
            </a:pPr>
            <a:r>
              <a:rPr lang="en-US" sz="1666" spc="-33" kern="0" dirty="0">
                <a:solidFill>
                  <a:srgbClr val="E5E0DF"/>
                </a:solidFill>
                <a:latin typeface="Inter" pitchFamily="34" charset="0"/>
                <a:ea typeface="Inter" pitchFamily="34" charset="-122"/>
                <a:cs typeface="Inter" pitchFamily="34" charset="-120"/>
              </a:rPr>
              <a:t>Effortlessly collaborate with other designers and developers by easily exporting Illustrator files for web development projects.</a:t>
            </a:r>
            <a:endParaRPr lang="en-US" sz="1666"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2023-11-22T18:52:01Z</dcterms:created>
  <dcterms:modified xsi:type="dcterms:W3CDTF">2023-11-22T18:52:01Z</dcterms:modified>
</cp:coreProperties>
</file>